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6" r:id="rId3"/>
    <p:sldId id="295" r:id="rId4"/>
    <p:sldId id="302" r:id="rId5"/>
    <p:sldId id="301" r:id="rId6"/>
    <p:sldId id="303" r:id="rId7"/>
    <p:sldId id="304" r:id="rId8"/>
    <p:sldId id="305" r:id="rId9"/>
    <p:sldId id="306" r:id="rId10"/>
    <p:sldId id="307" r:id="rId11"/>
    <p:sldId id="308" r:id="rId12"/>
    <p:sldId id="278" r:id="rId13"/>
    <p:sldId id="273" r:id="rId14"/>
    <p:sldId id="274" r:id="rId15"/>
    <p:sldId id="275" r:id="rId16"/>
    <p:sldId id="276"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21022F"/>
    <a:srgbClr val="160223"/>
    <a:srgbClr val="2C0346"/>
    <a:srgbClr val="3F003F"/>
    <a:srgbClr val="FFFF99"/>
    <a:srgbClr val="00003F"/>
    <a:srgbClr val="000066"/>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7" d="100"/>
          <a:sy n="107" d="100"/>
        </p:scale>
        <p:origin x="-1062" y="-7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4.wmf"/><Relationship Id="rId1" Type="http://schemas.openxmlformats.org/officeDocument/2006/relationships/image" Target="../media/image13.wmf"/><Relationship Id="rId5" Type="http://schemas.openxmlformats.org/officeDocument/2006/relationships/image" Target="../media/image17.wmf"/><Relationship Id="rId4" Type="http://schemas.openxmlformats.org/officeDocument/2006/relationships/image" Target="../media/image16.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3.wmf"/><Relationship Id="rId7" Type="http://schemas.openxmlformats.org/officeDocument/2006/relationships/image" Target="../media/image27.wmf"/><Relationship Id="rId2" Type="http://schemas.openxmlformats.org/officeDocument/2006/relationships/image" Target="../media/image22.wmf"/><Relationship Id="rId1" Type="http://schemas.openxmlformats.org/officeDocument/2006/relationships/image" Target="../media/image21.wmf"/><Relationship Id="rId6" Type="http://schemas.openxmlformats.org/officeDocument/2006/relationships/image" Target="../media/image26.wmf"/><Relationship Id="rId5" Type="http://schemas.openxmlformats.org/officeDocument/2006/relationships/image" Target="../media/image25.wmf"/><Relationship Id="rId4" Type="http://schemas.openxmlformats.org/officeDocument/2006/relationships/image" Target="../media/image24.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34.wmf"/><Relationship Id="rId7" Type="http://schemas.openxmlformats.org/officeDocument/2006/relationships/image" Target="../media/image38.wmf"/><Relationship Id="rId2" Type="http://schemas.openxmlformats.org/officeDocument/2006/relationships/image" Target="../media/image33.wmf"/><Relationship Id="rId1" Type="http://schemas.openxmlformats.org/officeDocument/2006/relationships/image" Target="../media/image32.wmf"/><Relationship Id="rId6" Type="http://schemas.openxmlformats.org/officeDocument/2006/relationships/image" Target="../media/image37.wmf"/><Relationship Id="rId5" Type="http://schemas.openxmlformats.org/officeDocument/2006/relationships/image" Target="../media/image36.wmf"/><Relationship Id="rId4" Type="http://schemas.openxmlformats.org/officeDocument/2006/relationships/image" Target="../media/image3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CA3B1A-EA24-4C0A-8FCC-8626C11658FD}" type="datetimeFigureOut">
              <a:rPr lang="en-CA" smtClean="0"/>
              <a:t>2020-09-15</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05C30D-2271-472A-ACC0-9C000EA39797}" type="slidenum">
              <a:rPr lang="en-CA" smtClean="0"/>
              <a:t>‹#›</a:t>
            </a:fld>
            <a:endParaRPr lang="en-CA"/>
          </a:p>
        </p:txBody>
      </p:sp>
    </p:spTree>
    <p:extLst>
      <p:ext uri="{BB962C8B-B14F-4D97-AF65-F5344CB8AC3E}">
        <p14:creationId xmlns:p14="http://schemas.microsoft.com/office/powerpoint/2010/main" val="4399898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4.png"/><Relationship Id="rId7" Type="http://schemas.openxmlformats.org/officeDocument/2006/relationships/image" Target="../media/image6.png"/><Relationship Id="rId2" Type="http://schemas.openxmlformats.org/officeDocument/2006/relationships/image" Target="../media/image3.JPG"/><Relationship Id="rId1" Type="http://schemas.openxmlformats.org/officeDocument/2006/relationships/slideMaster" Target="../slideMasters/slideMaster1.xml"/><Relationship Id="rId6" Type="http://schemas.microsoft.com/office/2007/relationships/hdphoto" Target="../media/hdphoto1.wdp"/><Relationship Id="rId5" Type="http://schemas.openxmlformats.org/officeDocument/2006/relationships/image" Target="../media/image5.png"/><Relationship Id="rId10" Type="http://schemas.microsoft.com/office/2007/relationships/hdphoto" Target="../media/hdphoto3.wdp"/><Relationship Id="rId4" Type="http://schemas.openxmlformats.org/officeDocument/2006/relationships/image" Target="../media/image2.png"/><Relationship Id="rId9" Type="http://schemas.openxmlformats.org/officeDocument/2006/relationships/image" Target="../media/image7.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l="-4000" r="-4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635375"/>
            <a:ext cx="7772400" cy="1470025"/>
          </a:xfrm>
        </p:spPr>
        <p:txBody>
          <a:bodyPr/>
          <a:lstStyle>
            <a:lvl1pPr>
              <a:defRPr b="1"/>
            </a:lvl1pPr>
          </a:lstStyle>
          <a:p>
            <a:r>
              <a:rPr lang="en-US" smtClean="0"/>
              <a:t>Click to edit Master title style</a:t>
            </a:r>
            <a:endParaRPr lang="en-CA"/>
          </a:p>
        </p:txBody>
      </p:sp>
      <p:sp>
        <p:nvSpPr>
          <p:cNvPr id="11" name="Text Box 14"/>
          <p:cNvSpPr txBox="1">
            <a:spLocks noChangeArrowheads="1"/>
          </p:cNvSpPr>
          <p:nvPr userDrawn="1"/>
        </p:nvSpPr>
        <p:spPr bwMode="auto">
          <a:xfrm>
            <a:off x="2286000" y="641092"/>
            <a:ext cx="6553200" cy="40008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nchor="ctr">
            <a:spAutoFit/>
          </a:bodyPr>
          <a:lstStyle/>
          <a:p>
            <a:pPr algn="ctr" fontAlgn="auto">
              <a:spcBef>
                <a:spcPts val="0"/>
              </a:spcBef>
              <a:spcAft>
                <a:spcPts val="0"/>
              </a:spcAft>
              <a:defRPr/>
            </a:pPr>
            <a:r>
              <a:rPr lang="en-US" sz="2000" cap="small" baseline="0" dirty="0" smtClean="0">
                <a:solidFill>
                  <a:schemeClr val="bg1"/>
                </a:solidFill>
                <a:latin typeface="Constantia" panose="02030602050306030303" pitchFamily="18" charset="0"/>
                <a:cs typeface="Arial" pitchFamily="34" charset="0"/>
              </a:rPr>
              <a:t>Ne 112</a:t>
            </a:r>
            <a:r>
              <a:rPr lang="en-US" sz="2000" dirty="0" smtClean="0">
                <a:solidFill>
                  <a:schemeClr val="bg1"/>
                </a:solidFill>
                <a:latin typeface="Georgia" panose="02040502050405020303" pitchFamily="18" charset="0"/>
                <a:cs typeface="Arial" pitchFamily="34" charset="0"/>
              </a:rPr>
              <a:t> </a:t>
            </a:r>
            <a:r>
              <a:rPr lang="en-US" sz="2000" i="1" dirty="0" smtClean="0">
                <a:solidFill>
                  <a:schemeClr val="bg1"/>
                </a:solidFill>
                <a:latin typeface="Georgia" panose="02040502050405020303" pitchFamily="18" charset="0"/>
                <a:cs typeface="Arial" pitchFamily="34" charset="0"/>
              </a:rPr>
              <a:t>Linear algebra for nanotechnology engineering</a:t>
            </a:r>
            <a:endParaRPr lang="en-US" sz="2000" i="1" dirty="0">
              <a:solidFill>
                <a:schemeClr val="bg1"/>
              </a:solidFill>
              <a:latin typeface="Georgia" panose="02040502050405020303" pitchFamily="18" charset="0"/>
              <a:cs typeface="Arial" pitchFamily="34" charset="0"/>
            </a:endParaRPr>
          </a:p>
        </p:txBody>
      </p:sp>
      <p:sp>
        <p:nvSpPr>
          <p:cNvPr id="12" name="Text Box 14"/>
          <p:cNvSpPr txBox="1">
            <a:spLocks noChangeArrowheads="1"/>
          </p:cNvSpPr>
          <p:nvPr userDrawn="1"/>
        </p:nvSpPr>
        <p:spPr bwMode="auto">
          <a:xfrm>
            <a:off x="4724400" y="5758413"/>
            <a:ext cx="3886200" cy="744799"/>
          </a:xfrm>
          <a:prstGeom prst="rect">
            <a:avLst/>
          </a:prstGeom>
          <a:noFill/>
          <a:ln w="9525">
            <a:noFill/>
            <a:miter lim="800000"/>
            <a:headEnd/>
            <a:tailEnd/>
          </a:ln>
          <a:effectLst>
            <a:outerShdw blurRad="50800" dist="25400" dir="2700000" algn="tl" rotWithShape="0">
              <a:prstClr val="black"/>
            </a:outerShdw>
          </a:effectLst>
        </p:spPr>
        <p:txBody>
          <a:bodyPr wrap="square" lIns="91423" tIns="45710" rIns="91423" bIns="45710">
            <a:spAutoFit/>
          </a:bodyPr>
          <a:lstStyle/>
          <a:p>
            <a:pPr defTabSz="457112">
              <a:spcBef>
                <a:spcPct val="20000"/>
              </a:spcBef>
              <a:defRPr/>
            </a:pPr>
            <a:r>
              <a:rPr lang="en-US" sz="1600" b="0" kern="0" dirty="0" smtClean="0">
                <a:solidFill>
                  <a:schemeClr val="bg1"/>
                </a:solidFill>
                <a:latin typeface="Georgia" panose="02040502050405020303" pitchFamily="18" charset="0"/>
                <a:ea typeface="ＭＳ Ｐゴシック" charset="-128"/>
                <a:cs typeface="Arial" pitchFamily="34" charset="0"/>
              </a:rPr>
              <a:t>Douglas </a:t>
            </a:r>
            <a:r>
              <a:rPr lang="en-US" sz="1600" b="0" kern="0" dirty="0">
                <a:solidFill>
                  <a:schemeClr val="bg1"/>
                </a:solidFill>
                <a:latin typeface="Georgia" panose="02040502050405020303" pitchFamily="18" charset="0"/>
                <a:ea typeface="ＭＳ Ｐゴシック" charset="-128"/>
                <a:cs typeface="Arial" pitchFamily="34" charset="0"/>
              </a:rPr>
              <a:t>Wilhelm Harder, </a:t>
            </a:r>
            <a:r>
              <a:rPr lang="en-US" sz="1600" b="0" kern="0" dirty="0" smtClean="0">
                <a:solidFill>
                  <a:schemeClr val="bg1"/>
                </a:solidFill>
                <a:latin typeface="Georgia" panose="02040502050405020303" pitchFamily="18" charset="0"/>
                <a:ea typeface="ＭＳ Ｐゴシック" charset="-128"/>
                <a:cs typeface="Arial" pitchFamily="34" charset="0"/>
              </a:rPr>
              <a:t>LEL, </a:t>
            </a:r>
            <a:r>
              <a:rPr lang="en-US" sz="1600" b="0" kern="0" dirty="0" err="1" smtClean="0">
                <a:solidFill>
                  <a:schemeClr val="bg1"/>
                </a:solidFill>
                <a:latin typeface="Georgia" panose="02040502050405020303" pitchFamily="18" charset="0"/>
                <a:ea typeface="ＭＳ Ｐゴシック" charset="-128"/>
                <a:cs typeface="Arial" pitchFamily="34" charset="0"/>
              </a:rPr>
              <a:t>M.Math</a:t>
            </a:r>
            <a:r>
              <a:rPr lang="en-US" sz="1600" b="0" kern="0" dirty="0" smtClean="0">
                <a:solidFill>
                  <a:schemeClr val="bg1"/>
                </a:solidFill>
                <a:latin typeface="Georgia" panose="02040502050405020303" pitchFamily="18" charset="0"/>
                <a:ea typeface="ＭＳ Ｐゴシック" charset="-128"/>
                <a:cs typeface="Arial" pitchFamily="34" charset="0"/>
              </a:rPr>
              <a:t>.</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dwharder@uwaterloo.ca</a:t>
            </a:r>
          </a:p>
          <a:p>
            <a:pPr defTabSz="457112">
              <a:spcBef>
                <a:spcPct val="20000"/>
              </a:spcBef>
              <a:defRPr/>
            </a:pPr>
            <a:r>
              <a:rPr lang="en-US" sz="1100" kern="0" dirty="0" smtClean="0">
                <a:solidFill>
                  <a:schemeClr val="bg1"/>
                </a:solidFill>
                <a:latin typeface="Georgia" panose="02040502050405020303" pitchFamily="18" charset="0"/>
                <a:ea typeface="ＭＳ Ｐゴシック" charset="-128"/>
                <a:cs typeface="Arial" pitchFamily="34" charset="0"/>
              </a:rPr>
              <a:t>dwharder@gmail.com</a:t>
            </a:r>
            <a:endParaRPr lang="en-US" sz="1050" kern="0" dirty="0">
              <a:solidFill>
                <a:schemeClr val="bg1"/>
              </a:solidFill>
              <a:latin typeface="Georgia" panose="02040502050405020303" pitchFamily="18" charset="0"/>
              <a:ea typeface="ＭＳ Ｐゴシック" charset="-128"/>
              <a:cs typeface="Arial" pitchFamily="34" charset="0"/>
            </a:endParaRPr>
          </a:p>
        </p:txBody>
      </p:sp>
      <p:pic>
        <p:nvPicPr>
          <p:cNvPr id="13"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251520" y="6257914"/>
            <a:ext cx="1272512" cy="411446"/>
          </a:xfrm>
          <a:prstGeom prst="rect">
            <a:avLst/>
          </a:prstGeom>
          <a:noFill/>
          <a:ln w="9525">
            <a:noFill/>
            <a:miter lim="800000"/>
            <a:headEnd/>
            <a:tailEnd/>
          </a:ln>
        </p:spPr>
      </p:pic>
      <p:pic>
        <p:nvPicPr>
          <p:cNvPr id="14" name="Picture 3"/>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36511" y="-27384"/>
            <a:ext cx="2699345"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8" name="Picture 2" descr="C:\Users\Douglas\Desktop\mcpl.png"/>
          <p:cNvPicPr>
            <a:picLocks noChangeAspect="1" noChangeArrowheads="1"/>
          </p:cNvPicPr>
          <p:nvPr userDrawn="1"/>
        </p:nvPicPr>
        <p:blipFill>
          <a:blip r:embed="rId5" cstate="print">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7629728" y="6089233"/>
            <a:ext cx="304800" cy="298449"/>
          </a:xfrm>
          <a:prstGeom prst="rect">
            <a:avLst/>
          </a:prstGeom>
          <a:noFill/>
          <a:extLst>
            <a:ext uri="{909E8E84-426E-40DD-AFC4-6F175D3DCCD1}">
              <a14:hiddenFill xmlns:a14="http://schemas.microsoft.com/office/drawing/2010/main">
                <a:solidFill>
                  <a:srgbClr val="FFFFFF"/>
                </a:solidFill>
              </a14:hiddenFill>
            </a:ext>
          </a:extLst>
        </p:spPr>
      </p:pic>
      <p:pic>
        <p:nvPicPr>
          <p:cNvPr id="14339" name="Picture 3" descr="C:\Users\Douglas\Desktop\linc.gif"/>
          <p:cNvPicPr>
            <a:picLocks noChangeAspect="1" noChangeArrowheads="1"/>
          </p:cNvPicPr>
          <p:nvPr userDrawn="1"/>
        </p:nvPicPr>
        <p:blipFill>
          <a:blip r:embed="rId7" cstate="print">
            <a:extLst>
              <a:ext uri="{BEBA8EAE-BF5A-486C-A8C5-ECC9F3942E4B}">
                <a14:imgProps xmlns:a14="http://schemas.microsoft.com/office/drawing/2010/main">
                  <a14:imgLayer r:embed="rId8">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137220" y="5410200"/>
            <a:ext cx="274922" cy="353348"/>
          </a:xfrm>
          <a:prstGeom prst="rect">
            <a:avLst/>
          </a:prstGeom>
          <a:noFill/>
          <a:extLst>
            <a:ext uri="{909E8E84-426E-40DD-AFC4-6F175D3DCCD1}">
              <a14:hiddenFill xmlns:a14="http://schemas.microsoft.com/office/drawing/2010/main">
                <a:solidFill>
                  <a:srgbClr val="FFFFFF"/>
                </a:solidFill>
              </a14:hiddenFill>
            </a:ext>
          </a:extLst>
        </p:spPr>
      </p:pic>
      <p:pic>
        <p:nvPicPr>
          <p:cNvPr id="14341" name="Picture 5" descr="C:\Users\Douglas\Desktop\Intelligence_Branch_(Canadian_Forces)_badge.png"/>
          <p:cNvPicPr>
            <a:picLocks noChangeAspect="1" noChangeArrowheads="1"/>
          </p:cNvPicPr>
          <p:nvPr userDrawn="1"/>
        </p:nvPicPr>
        <p:blipFill>
          <a:blip r:embed="rId9" cstate="print">
            <a:extLst>
              <a:ext uri="{BEBA8EAE-BF5A-486C-A8C5-ECC9F3942E4B}">
                <a14:imgProps xmlns:a14="http://schemas.microsoft.com/office/drawing/2010/main">
                  <a14:imgLayer r:embed="rId10">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2662834" y="380301"/>
            <a:ext cx="271006" cy="3489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26711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mbria" panose="02040503050406030204" pitchFamily="18" charset="0"/>
                <a:ea typeface="Cambria" panose="02040503050406030204" pitchFamily="18" charset="0"/>
              </a:defRPr>
            </a:lvl1pPr>
          </a:lstStyle>
          <a:p>
            <a:r>
              <a:rPr lang="en-US" dirty="0" smtClean="0"/>
              <a:t>Click to edit Master title style</a:t>
            </a:r>
            <a:endParaRPr lang="en-CA" dirty="0"/>
          </a:p>
        </p:txBody>
      </p:sp>
      <p:sp>
        <p:nvSpPr>
          <p:cNvPr id="3" name="Content Placeholder 2"/>
          <p:cNvSpPr>
            <a:spLocks noGrp="1"/>
          </p:cNvSpPr>
          <p:nvPr>
            <p:ph idx="1"/>
          </p:nvPr>
        </p:nvSpPr>
        <p:spPr/>
        <p:txBody>
          <a:bodyPr/>
          <a:lstStyle>
            <a:lvl1pPr>
              <a:defRPr>
                <a:latin typeface="Cambria" panose="02040503050406030204" pitchFamily="18" charset="0"/>
                <a:ea typeface="Cambria" panose="02040503050406030204" pitchFamily="18" charset="0"/>
              </a:defRPr>
            </a:lvl1pPr>
            <a:lvl2pPr>
              <a:defRPr>
                <a:latin typeface="Cambria" panose="02040503050406030204" pitchFamily="18" charset="0"/>
                <a:ea typeface="Cambria" panose="02040503050406030204" pitchFamily="18" charset="0"/>
              </a:defRPr>
            </a:lvl2pPr>
            <a:lvl3pPr>
              <a:defRPr>
                <a:latin typeface="Cambria" panose="02040503050406030204" pitchFamily="18" charset="0"/>
                <a:ea typeface="Cambria" panose="02040503050406030204" pitchFamily="18" charset="0"/>
              </a:defRPr>
            </a:lvl3pPr>
            <a:lvl4pPr>
              <a:defRPr>
                <a:latin typeface="Cambria" panose="02040503050406030204" pitchFamily="18" charset="0"/>
                <a:ea typeface="Cambria" panose="02040503050406030204" pitchFamily="18" charset="0"/>
              </a:defRPr>
            </a:lvl4pPr>
            <a:lvl5pPr>
              <a:defRPr>
                <a:latin typeface="Cambria" panose="02040503050406030204" pitchFamily="18" charset="0"/>
                <a:ea typeface="Cambria" panose="02040503050406030204" pitchFamily="18"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11"/>
          </p:nvPr>
        </p:nvSpPr>
        <p:spPr/>
        <p:txBody>
          <a:bodyPr/>
          <a:lstStyle>
            <a:lvl1pPr>
              <a:defRPr>
                <a:latin typeface="Bookman Old Style" panose="02050604050505020204" pitchFamily="18" charset="0"/>
              </a:defRPr>
            </a:lvl1pPr>
          </a:lstStyle>
          <a:p>
            <a:r>
              <a:rPr lang="en-CA" smtClean="0"/>
              <a:t>The roots of unity</a:t>
            </a:r>
            <a:endParaRPr lang="en-CA" i="1" dirty="0"/>
          </a:p>
        </p:txBody>
      </p:sp>
      <p:sp>
        <p:nvSpPr>
          <p:cNvPr id="6" name="Slide Number Placeholder 5"/>
          <p:cNvSpPr>
            <a:spLocks noGrp="1"/>
          </p:cNvSpPr>
          <p:nvPr>
            <p:ph type="sldNum" sz="quarter" idx="12"/>
          </p:nvPr>
        </p:nvSpPr>
        <p:spPr/>
        <p:txBody>
          <a:bodyPr/>
          <a:lstStyle>
            <a:lvl1pPr>
              <a:defRPr>
                <a:latin typeface="Bookman Old Style" panose="02050604050505020204" pitchFamily="18" charset="0"/>
              </a:defRPr>
            </a:lvl1pPr>
          </a:lstStyle>
          <a:p>
            <a:fld id="{42EF6DC8-DA9C-4533-8A40-BB00A2545AF8}" type="slidenum">
              <a:rPr lang="en-CA" smtClean="0"/>
              <a:pPr/>
              <a:t>‹#›</a:t>
            </a:fld>
            <a:endParaRPr lang="en-CA"/>
          </a:p>
        </p:txBody>
      </p:sp>
    </p:spTree>
    <p:extLst>
      <p:ext uri="{BB962C8B-B14F-4D97-AF65-F5344CB8AC3E}">
        <p14:creationId xmlns:p14="http://schemas.microsoft.com/office/powerpoint/2010/main" val="35492794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dirty="0" smtClean="0"/>
              <a:t>Click to edit Master title style</a:t>
            </a:r>
            <a:endParaRPr lang="en-CA"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rgbClr val="FFFF99"/>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5" name="Footer Placeholder 4"/>
          <p:cNvSpPr>
            <a:spLocks noGrp="1"/>
          </p:cNvSpPr>
          <p:nvPr>
            <p:ph type="ftr" sz="quarter" idx="11"/>
          </p:nvPr>
        </p:nvSpPr>
        <p:spPr/>
        <p:txBody>
          <a:bodyPr/>
          <a:lstStyle/>
          <a:p>
            <a:r>
              <a:rPr lang="en-CA" smtClean="0"/>
              <a:t>The roots of unity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502879751"/>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4" name="Content Placeholder 3"/>
          <p:cNvSpPr>
            <a:spLocks noGrp="1"/>
          </p:cNvSpPr>
          <p:nvPr>
            <p:ph sz="half" idx="2"/>
          </p:nvPr>
        </p:nvSpPr>
        <p:spPr>
          <a:xfrm>
            <a:off x="4648200" y="1600200"/>
            <a:ext cx="4038600" cy="4525963"/>
          </a:xfrm>
        </p:spPr>
        <p:txBody>
          <a:bodyPr/>
          <a:lstStyle>
            <a:lvl1pPr>
              <a:defRPr sz="2200"/>
            </a:lvl1pPr>
            <a:lvl2pPr>
              <a:defRPr sz="2100"/>
            </a:lvl2pPr>
            <a:lvl3pPr>
              <a:defRPr sz="2000"/>
            </a:lvl3pPr>
            <a:lvl4pPr>
              <a:defRPr sz="19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6" name="Footer Placeholder 5"/>
          <p:cNvSpPr>
            <a:spLocks noGrp="1"/>
          </p:cNvSpPr>
          <p:nvPr>
            <p:ph type="ftr" sz="quarter" idx="11"/>
          </p:nvPr>
        </p:nvSpPr>
        <p:spPr/>
        <p:txBody>
          <a:bodyPr/>
          <a:lstStyle/>
          <a:p>
            <a:r>
              <a:rPr lang="en-CA" smtClean="0"/>
              <a:t>The roots of unity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8419518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8" name="Footer Placeholder 7"/>
          <p:cNvSpPr>
            <a:spLocks noGrp="1"/>
          </p:cNvSpPr>
          <p:nvPr>
            <p:ph type="ftr" sz="quarter" idx="11"/>
          </p:nvPr>
        </p:nvSpPr>
        <p:spPr/>
        <p:txBody>
          <a:bodyPr/>
          <a:lstStyle/>
          <a:p>
            <a:r>
              <a:rPr lang="en-CA" smtClean="0"/>
              <a:t>The roots of unity</a:t>
            </a:r>
            <a:endParaRPr lang="en-CA"/>
          </a:p>
        </p:txBody>
      </p:sp>
      <p:sp>
        <p:nvSpPr>
          <p:cNvPr id="9" name="Slide Number Placeholder 8"/>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401949602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4" name="Footer Placeholder 3"/>
          <p:cNvSpPr>
            <a:spLocks noGrp="1"/>
          </p:cNvSpPr>
          <p:nvPr>
            <p:ph type="ftr" sz="quarter" idx="11"/>
          </p:nvPr>
        </p:nvSpPr>
        <p:spPr/>
        <p:txBody>
          <a:bodyPr/>
          <a:lstStyle/>
          <a:p>
            <a:r>
              <a:rPr lang="en-CA" smtClean="0"/>
              <a:t>The roots of unity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596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CA" smtClean="0"/>
              <a:t>The roots of unity</a:t>
            </a:r>
            <a:endParaRPr lang="en-CA"/>
          </a:p>
        </p:txBody>
      </p:sp>
      <p:sp>
        <p:nvSpPr>
          <p:cNvPr id="4" name="Slide Number Placeholder 3"/>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919714505"/>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roots of unity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18722262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n-CA" smtClean="0"/>
              <a:t>The roots of unity</a:t>
            </a:r>
            <a:endParaRPr lang="en-CA"/>
          </a:p>
        </p:txBody>
      </p:sp>
      <p:sp>
        <p:nvSpPr>
          <p:cNvPr id="7" name="Slide Number Placeholder 6"/>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29445017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roots of unity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124529075"/>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Footer Placeholder 4"/>
          <p:cNvSpPr>
            <a:spLocks noGrp="1"/>
          </p:cNvSpPr>
          <p:nvPr>
            <p:ph type="ftr" sz="quarter" idx="11"/>
          </p:nvPr>
        </p:nvSpPr>
        <p:spPr/>
        <p:txBody>
          <a:bodyPr/>
          <a:lstStyle/>
          <a:p>
            <a:r>
              <a:rPr lang="en-CA" smtClean="0"/>
              <a:t>The roots of unity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t>‹#›</a:t>
            </a:fld>
            <a:endParaRPr lang="en-CA"/>
          </a:p>
        </p:txBody>
      </p:sp>
    </p:spTree>
    <p:extLst>
      <p:ext uri="{BB962C8B-B14F-4D97-AF65-F5344CB8AC3E}">
        <p14:creationId xmlns:p14="http://schemas.microsoft.com/office/powerpoint/2010/main" val="388548611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smtClean="0"/>
              <a:t>Click to edit Master title style</a:t>
            </a:r>
            <a:endParaRPr lang="en-CA"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CA" dirty="0"/>
          </a:p>
        </p:txBody>
      </p:sp>
      <p:sp>
        <p:nvSpPr>
          <p:cNvPr id="5" name="Footer Placeholder 4"/>
          <p:cNvSpPr>
            <a:spLocks noGrp="1"/>
          </p:cNvSpPr>
          <p:nvPr>
            <p:ph type="ftr" sz="quarter" idx="3"/>
          </p:nvPr>
        </p:nvSpPr>
        <p:spPr>
          <a:xfrm>
            <a:off x="3505200" y="76200"/>
            <a:ext cx="4800600" cy="365125"/>
          </a:xfrm>
          <a:prstGeom prst="rect">
            <a:avLst/>
          </a:prstGeom>
        </p:spPr>
        <p:txBody>
          <a:bodyPr vert="horz" lIns="91440" tIns="45720" rIns="91440" bIns="45720" rtlCol="0" anchor="ctr"/>
          <a:lstStyle>
            <a:lvl1pPr algn="r">
              <a:defRPr sz="1600" b="0">
                <a:solidFill>
                  <a:schemeClr val="bg1"/>
                </a:solidFill>
                <a:latin typeface="Times New Roman" panose="02020603050405020304" pitchFamily="18" charset="0"/>
                <a:cs typeface="Times New Roman" panose="02020603050405020304" pitchFamily="18" charset="0"/>
              </a:defRPr>
            </a:lvl1pPr>
          </a:lstStyle>
          <a:p>
            <a:r>
              <a:rPr lang="en-CA" smtClean="0"/>
              <a:t>The roots of unity</a:t>
            </a:r>
            <a:endParaRPr lang="en-CA" dirty="0"/>
          </a:p>
        </p:txBody>
      </p:sp>
      <p:sp>
        <p:nvSpPr>
          <p:cNvPr id="6" name="Slide Number Placeholder 5"/>
          <p:cNvSpPr>
            <a:spLocks noGrp="1"/>
          </p:cNvSpPr>
          <p:nvPr>
            <p:ph type="sldNum" sz="quarter" idx="4"/>
          </p:nvPr>
        </p:nvSpPr>
        <p:spPr>
          <a:xfrm>
            <a:off x="7620000" y="6356350"/>
            <a:ext cx="1066800" cy="365125"/>
          </a:xfrm>
          <a:prstGeom prst="rect">
            <a:avLst/>
          </a:prstGeom>
        </p:spPr>
        <p:txBody>
          <a:bodyPr vert="horz" lIns="91440" tIns="45720" rIns="91440" bIns="45720" rtlCol="0" anchor="ctr"/>
          <a:lstStyle>
            <a:lvl1pPr algn="r">
              <a:defRPr sz="1200" b="0">
                <a:solidFill>
                  <a:schemeClr val="bg1"/>
                </a:solidFill>
                <a:latin typeface="Times New Roman" panose="02020603050405020304" pitchFamily="18" charset="0"/>
                <a:cs typeface="Times New Roman" panose="02020603050405020304" pitchFamily="18" charset="0"/>
              </a:defRPr>
            </a:lvl1pPr>
          </a:lstStyle>
          <a:p>
            <a:fld id="{42EF6DC8-DA9C-4533-8A40-BB00A2545AF8}" type="slidenum">
              <a:rPr lang="en-CA" smtClean="0"/>
              <a:pPr/>
              <a:t>‹#›</a:t>
            </a:fld>
            <a:endParaRPr lang="en-CA"/>
          </a:p>
        </p:txBody>
      </p:sp>
      <p:pic>
        <p:nvPicPr>
          <p:cNvPr id="7" name="Picture 3"/>
          <p:cNvPicPr>
            <a:picLocks noChangeAspect="1" noChangeArrowheads="1"/>
          </p:cNvPicPr>
          <p:nvPr userDrawn="1"/>
        </p:nvPicPr>
        <p:blipFill rotWithShape="1">
          <a:blip r:embed="rId14" cstate="print">
            <a:extLst>
              <a:ext uri="{28A0092B-C50C-407E-A947-70E740481C1C}">
                <a14:useLocalDpi xmlns:a14="http://schemas.microsoft.com/office/drawing/2010/main" val="0"/>
              </a:ext>
            </a:extLst>
          </a:blip>
          <a:srcRect r="75223"/>
          <a:stretch/>
        </p:blipFill>
        <p:spPr bwMode="auto">
          <a:xfrm>
            <a:off x="-36511" y="-27384"/>
            <a:ext cx="668809" cy="9268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914225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hdr="0" dt="0"/>
  <p:txStyles>
    <p:titleStyle>
      <a:lvl1pPr algn="ctr" defTabSz="914400" rtl="0" eaLnBrk="1" latinLnBrk="0" hangingPunct="1">
        <a:spcBef>
          <a:spcPct val="0"/>
        </a:spcBef>
        <a:buNone/>
        <a:defRPr sz="3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p:titleStyle>
    <p:bodyStyle>
      <a:lvl1pPr marL="342900" indent="-342900" algn="l" defTabSz="914400" rtl="0" eaLnBrk="1" latinLnBrk="0" hangingPunct="1">
        <a:spcBef>
          <a:spcPct val="20000"/>
        </a:spcBef>
        <a:buFont typeface="Arial" panose="020B0604020202020204" pitchFamily="34" charset="0"/>
        <a:buChar char="•"/>
        <a:defRPr sz="22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1pPr>
      <a:lvl2pPr marL="742950" indent="-285750" algn="l" defTabSz="914400" rtl="0" eaLnBrk="1" latinLnBrk="0" hangingPunct="1">
        <a:spcBef>
          <a:spcPct val="20000"/>
        </a:spcBef>
        <a:buFont typeface="Arial" panose="020B0604020202020204" pitchFamily="34" charset="0"/>
        <a:buChar char="–"/>
        <a:defRPr sz="21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2pPr>
      <a:lvl3pPr marL="1143000" indent="-228600" algn="l" defTabSz="914400" rtl="0" eaLnBrk="1" latinLnBrk="0" hangingPunct="1">
        <a:spcBef>
          <a:spcPct val="20000"/>
        </a:spcBef>
        <a:buFont typeface="Arial" panose="020B0604020202020204" pitchFamily="34" charset="0"/>
        <a:buChar char="•"/>
        <a:defRPr sz="20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3pPr>
      <a:lvl4pPr marL="1600200" indent="-228600" algn="l" defTabSz="914400" rtl="0" eaLnBrk="1" latinLnBrk="0" hangingPunct="1">
        <a:spcBef>
          <a:spcPct val="20000"/>
        </a:spcBef>
        <a:buFont typeface="Arial" panose="020B0604020202020204" pitchFamily="34" charset="0"/>
        <a:buChar char="–"/>
        <a:defRPr sz="19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4pPr>
      <a:lvl5pPr marL="2057400" indent="-228600" algn="l" defTabSz="914400" rtl="0" eaLnBrk="1" latinLnBrk="0" hangingPunct="1">
        <a:spcBef>
          <a:spcPct val="20000"/>
        </a:spcBef>
        <a:buFont typeface="Arial" panose="020B0604020202020204" pitchFamily="34" charset="0"/>
        <a:buChar char="»"/>
        <a:defRPr sz="1800" b="0" kern="1200">
          <a:solidFill>
            <a:schemeClr val="bg1"/>
          </a:solidFill>
          <a:latin typeface="Cambria" panose="02040503050406030204" pitchFamily="18" charset="0"/>
          <a:ea typeface="Cambria" panose="02040503050406030204" pitchFamily="18" charset="0"/>
          <a:cs typeface="Times New Roman" panose="02020603050405020304" pitchFamily="18"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wav"/><Relationship Id="rId1" Type="http://schemas.microsoft.com/office/2007/relationships/media" Target="../media/media1.wav"/><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wav"/><Relationship Id="rId1" Type="http://schemas.microsoft.com/office/2007/relationships/media" Target="../media/media2.wav"/><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audio" Target="../media/media3.wav"/><Relationship Id="rId2" Type="http://schemas.microsoft.com/office/2007/relationships/media" Target="../media/media3.wav"/><Relationship Id="rId1" Type="http://schemas.openxmlformats.org/officeDocument/2006/relationships/tags" Target="../tags/tag1.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audio" Target="../media/media4.wav"/><Relationship Id="rId2" Type="http://schemas.microsoft.com/office/2007/relationships/media" Target="../media/media4.wav"/><Relationship Id="rId1" Type="http://schemas.openxmlformats.org/officeDocument/2006/relationships/tags" Target="../tags/tag2.xml"/><Relationship Id="rId6" Type="http://schemas.openxmlformats.org/officeDocument/2006/relationships/image" Target="../media/image8.png"/><Relationship Id="rId5" Type="http://schemas.openxmlformats.org/officeDocument/2006/relationships/image" Target="../media/image9.png"/><Relationship Id="rId4"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2.bin"/><Relationship Id="rId3" Type="http://schemas.microsoft.com/office/2007/relationships/media" Target="../media/media5.wav"/><Relationship Id="rId7" Type="http://schemas.openxmlformats.org/officeDocument/2006/relationships/image" Target="../media/image10.wmf"/><Relationship Id="rId12" Type="http://schemas.openxmlformats.org/officeDocument/2006/relationships/image" Target="../media/image8.png"/><Relationship Id="rId2" Type="http://schemas.openxmlformats.org/officeDocument/2006/relationships/tags" Target="../tags/tag3.xml"/><Relationship Id="rId1" Type="http://schemas.openxmlformats.org/officeDocument/2006/relationships/vmlDrawing" Target="../drawings/vmlDrawing1.vml"/><Relationship Id="rId6" Type="http://schemas.openxmlformats.org/officeDocument/2006/relationships/oleObject" Target="../embeddings/oleObject1.bin"/><Relationship Id="rId11" Type="http://schemas.openxmlformats.org/officeDocument/2006/relationships/image" Target="../media/image12.wmf"/><Relationship Id="rId5" Type="http://schemas.openxmlformats.org/officeDocument/2006/relationships/slideLayout" Target="../slideLayouts/slideLayout2.xml"/><Relationship Id="rId10" Type="http://schemas.openxmlformats.org/officeDocument/2006/relationships/oleObject" Target="../embeddings/oleObject3.bin"/><Relationship Id="rId4" Type="http://schemas.openxmlformats.org/officeDocument/2006/relationships/audio" Target="../media/media5.wav"/><Relationship Id="rId9" Type="http://schemas.openxmlformats.org/officeDocument/2006/relationships/image" Target="../media/image11.wmf"/></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oleObject" Target="../embeddings/oleObject7.bin"/><Relationship Id="rId3" Type="http://schemas.microsoft.com/office/2007/relationships/media" Target="../media/media6.wav"/><Relationship Id="rId7" Type="http://schemas.openxmlformats.org/officeDocument/2006/relationships/image" Target="../media/image13.wmf"/><Relationship Id="rId12" Type="http://schemas.openxmlformats.org/officeDocument/2006/relationships/image" Target="../media/image15.wmf"/><Relationship Id="rId17" Type="http://schemas.openxmlformats.org/officeDocument/2006/relationships/image" Target="../media/image8.png"/><Relationship Id="rId2" Type="http://schemas.openxmlformats.org/officeDocument/2006/relationships/tags" Target="../tags/tag4.xml"/><Relationship Id="rId16" Type="http://schemas.openxmlformats.org/officeDocument/2006/relationships/image" Target="../media/image17.wmf"/><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oleObject" Target="../embeddings/oleObject6.bin"/><Relationship Id="rId5" Type="http://schemas.openxmlformats.org/officeDocument/2006/relationships/slideLayout" Target="../slideLayouts/slideLayout2.xml"/><Relationship Id="rId15" Type="http://schemas.openxmlformats.org/officeDocument/2006/relationships/oleObject" Target="../embeddings/oleObject8.bin"/><Relationship Id="rId10" Type="http://schemas.openxmlformats.org/officeDocument/2006/relationships/image" Target="../media/image9.png"/><Relationship Id="rId4" Type="http://schemas.openxmlformats.org/officeDocument/2006/relationships/audio" Target="../media/media6.wav"/><Relationship Id="rId9" Type="http://schemas.openxmlformats.org/officeDocument/2006/relationships/image" Target="../media/image14.wmf"/><Relationship Id="rId14" Type="http://schemas.openxmlformats.org/officeDocument/2006/relationships/image" Target="../media/image16.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0.bin"/><Relationship Id="rId3" Type="http://schemas.microsoft.com/office/2007/relationships/media" Target="../media/media7.wav"/><Relationship Id="rId7" Type="http://schemas.openxmlformats.org/officeDocument/2006/relationships/image" Target="../media/image18.wmf"/><Relationship Id="rId12" Type="http://schemas.openxmlformats.org/officeDocument/2006/relationships/image" Target="../media/image8.png"/><Relationship Id="rId2" Type="http://schemas.openxmlformats.org/officeDocument/2006/relationships/tags" Target="../tags/tag5.xml"/><Relationship Id="rId1" Type="http://schemas.openxmlformats.org/officeDocument/2006/relationships/vmlDrawing" Target="../drawings/vmlDrawing3.vml"/><Relationship Id="rId6" Type="http://schemas.openxmlformats.org/officeDocument/2006/relationships/oleObject" Target="../embeddings/oleObject9.bin"/><Relationship Id="rId11" Type="http://schemas.openxmlformats.org/officeDocument/2006/relationships/image" Target="../media/image20.wmf"/><Relationship Id="rId5" Type="http://schemas.openxmlformats.org/officeDocument/2006/relationships/slideLayout" Target="../slideLayouts/slideLayout2.xml"/><Relationship Id="rId10" Type="http://schemas.openxmlformats.org/officeDocument/2006/relationships/oleObject" Target="../embeddings/oleObject11.bin"/><Relationship Id="rId4" Type="http://schemas.openxmlformats.org/officeDocument/2006/relationships/audio" Target="../media/media7.wav"/><Relationship Id="rId9" Type="http://schemas.openxmlformats.org/officeDocument/2006/relationships/image" Target="../media/image19.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13.bin"/><Relationship Id="rId13" Type="http://schemas.openxmlformats.org/officeDocument/2006/relationships/oleObject" Target="../embeddings/oleObject15.bin"/><Relationship Id="rId18" Type="http://schemas.openxmlformats.org/officeDocument/2006/relationships/image" Target="../media/image26.wmf"/><Relationship Id="rId3" Type="http://schemas.microsoft.com/office/2007/relationships/media" Target="../media/media8.wav"/><Relationship Id="rId21" Type="http://schemas.openxmlformats.org/officeDocument/2006/relationships/image" Target="../media/image8.png"/><Relationship Id="rId7" Type="http://schemas.openxmlformats.org/officeDocument/2006/relationships/image" Target="../media/image21.wmf"/><Relationship Id="rId12" Type="http://schemas.openxmlformats.org/officeDocument/2006/relationships/image" Target="../media/image23.wmf"/><Relationship Id="rId17" Type="http://schemas.openxmlformats.org/officeDocument/2006/relationships/oleObject" Target="../embeddings/oleObject17.bin"/><Relationship Id="rId2" Type="http://schemas.openxmlformats.org/officeDocument/2006/relationships/tags" Target="../tags/tag6.xml"/><Relationship Id="rId16" Type="http://schemas.openxmlformats.org/officeDocument/2006/relationships/image" Target="../media/image25.wmf"/><Relationship Id="rId20" Type="http://schemas.openxmlformats.org/officeDocument/2006/relationships/image" Target="../media/image27.wmf"/><Relationship Id="rId1" Type="http://schemas.openxmlformats.org/officeDocument/2006/relationships/vmlDrawing" Target="../drawings/vmlDrawing4.vml"/><Relationship Id="rId6" Type="http://schemas.openxmlformats.org/officeDocument/2006/relationships/oleObject" Target="../embeddings/oleObject12.bin"/><Relationship Id="rId11" Type="http://schemas.openxmlformats.org/officeDocument/2006/relationships/oleObject" Target="../embeddings/oleObject14.bin"/><Relationship Id="rId5" Type="http://schemas.openxmlformats.org/officeDocument/2006/relationships/slideLayout" Target="../slideLayouts/slideLayout2.xml"/><Relationship Id="rId15" Type="http://schemas.openxmlformats.org/officeDocument/2006/relationships/oleObject" Target="../embeddings/oleObject16.bin"/><Relationship Id="rId10" Type="http://schemas.openxmlformats.org/officeDocument/2006/relationships/image" Target="../media/image9.png"/><Relationship Id="rId19" Type="http://schemas.openxmlformats.org/officeDocument/2006/relationships/oleObject" Target="../embeddings/oleObject18.bin"/><Relationship Id="rId4" Type="http://schemas.openxmlformats.org/officeDocument/2006/relationships/audio" Target="../media/media8.wav"/><Relationship Id="rId9" Type="http://schemas.openxmlformats.org/officeDocument/2006/relationships/image" Target="../media/image22.wmf"/><Relationship Id="rId14" Type="http://schemas.openxmlformats.org/officeDocument/2006/relationships/image" Target="../media/image24.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0.bin"/><Relationship Id="rId3" Type="http://schemas.microsoft.com/office/2007/relationships/media" Target="../media/media9.wav"/><Relationship Id="rId7" Type="http://schemas.openxmlformats.org/officeDocument/2006/relationships/image" Target="../media/image28.wmf"/><Relationship Id="rId12" Type="http://schemas.openxmlformats.org/officeDocument/2006/relationships/image" Target="../media/image31.png"/><Relationship Id="rId2" Type="http://schemas.openxmlformats.org/officeDocument/2006/relationships/tags" Target="../tags/tag7.xml"/><Relationship Id="rId1" Type="http://schemas.openxmlformats.org/officeDocument/2006/relationships/vmlDrawing" Target="../drawings/vmlDrawing5.vml"/><Relationship Id="rId6" Type="http://schemas.openxmlformats.org/officeDocument/2006/relationships/oleObject" Target="../embeddings/oleObject19.bin"/><Relationship Id="rId11" Type="http://schemas.openxmlformats.org/officeDocument/2006/relationships/image" Target="../media/image30.wmf"/><Relationship Id="rId5" Type="http://schemas.openxmlformats.org/officeDocument/2006/relationships/slideLayout" Target="../slideLayouts/slideLayout2.xml"/><Relationship Id="rId10" Type="http://schemas.openxmlformats.org/officeDocument/2006/relationships/oleObject" Target="../embeddings/oleObject21.bin"/><Relationship Id="rId4" Type="http://schemas.openxmlformats.org/officeDocument/2006/relationships/audio" Target="../media/media9.wav"/><Relationship Id="rId9" Type="http://schemas.openxmlformats.org/officeDocument/2006/relationships/image" Target="../media/image29.wmf"/></Relationships>
</file>

<file path=ppt/slides/_rels/slide10.xml.rels><?xml version="1.0" encoding="UTF-8" standalone="yes"?>
<Relationships xmlns="http://schemas.openxmlformats.org/package/2006/relationships"><Relationship Id="rId8" Type="http://schemas.openxmlformats.org/officeDocument/2006/relationships/oleObject" Target="../embeddings/oleObject23.bin"/><Relationship Id="rId13" Type="http://schemas.openxmlformats.org/officeDocument/2006/relationships/oleObject" Target="../embeddings/oleObject25.bin"/><Relationship Id="rId18" Type="http://schemas.openxmlformats.org/officeDocument/2006/relationships/image" Target="../media/image37.wmf"/><Relationship Id="rId3" Type="http://schemas.microsoft.com/office/2007/relationships/media" Target="../media/media10.wav"/><Relationship Id="rId21" Type="http://schemas.openxmlformats.org/officeDocument/2006/relationships/image" Target="../media/image31.png"/><Relationship Id="rId7" Type="http://schemas.openxmlformats.org/officeDocument/2006/relationships/image" Target="../media/image32.wmf"/><Relationship Id="rId12" Type="http://schemas.openxmlformats.org/officeDocument/2006/relationships/image" Target="../media/image34.wmf"/><Relationship Id="rId17" Type="http://schemas.openxmlformats.org/officeDocument/2006/relationships/oleObject" Target="../embeddings/oleObject27.bin"/><Relationship Id="rId2" Type="http://schemas.openxmlformats.org/officeDocument/2006/relationships/tags" Target="../tags/tag8.xml"/><Relationship Id="rId16" Type="http://schemas.openxmlformats.org/officeDocument/2006/relationships/image" Target="../media/image36.wmf"/><Relationship Id="rId20" Type="http://schemas.openxmlformats.org/officeDocument/2006/relationships/image" Target="../media/image38.wmf"/><Relationship Id="rId1" Type="http://schemas.openxmlformats.org/officeDocument/2006/relationships/vmlDrawing" Target="../drawings/vmlDrawing6.vml"/><Relationship Id="rId6" Type="http://schemas.openxmlformats.org/officeDocument/2006/relationships/oleObject" Target="../embeddings/oleObject22.bin"/><Relationship Id="rId11" Type="http://schemas.openxmlformats.org/officeDocument/2006/relationships/oleObject" Target="../embeddings/oleObject24.bin"/><Relationship Id="rId5" Type="http://schemas.openxmlformats.org/officeDocument/2006/relationships/slideLayout" Target="../slideLayouts/slideLayout2.xml"/><Relationship Id="rId15" Type="http://schemas.openxmlformats.org/officeDocument/2006/relationships/oleObject" Target="../embeddings/oleObject26.bin"/><Relationship Id="rId10" Type="http://schemas.openxmlformats.org/officeDocument/2006/relationships/image" Target="../media/image39.png"/><Relationship Id="rId19" Type="http://schemas.openxmlformats.org/officeDocument/2006/relationships/oleObject" Target="../embeddings/oleObject28.bin"/><Relationship Id="rId4" Type="http://schemas.openxmlformats.org/officeDocument/2006/relationships/audio" Target="../media/media10.wav"/><Relationship Id="rId9" Type="http://schemas.openxmlformats.org/officeDocument/2006/relationships/image" Target="../media/image33.wmf"/><Relationship Id="rId14" Type="http://schemas.openxmlformats.org/officeDocument/2006/relationships/image" Target="../media/image35.wmf"/></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1.wav"/><Relationship Id="rId1" Type="http://schemas.microsoft.com/office/2007/relationships/media" Target="../media/media11.wav"/><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2.wav"/><Relationship Id="rId1" Type="http://schemas.microsoft.com/office/2007/relationships/media" Target="../media/media12.wav"/><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3.wav"/><Relationship Id="rId1" Type="http://schemas.microsoft.com/office/2007/relationships/media" Target="../media/media13.wav"/><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wav"/><Relationship Id="rId1" Type="http://schemas.microsoft.com/office/2007/relationships/media" Target="../media/media14.wav"/><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1.png"/><Relationship Id="rId2" Type="http://schemas.openxmlformats.org/officeDocument/2006/relationships/audio" Target="../media/media15.wav"/><Relationship Id="rId1" Type="http://schemas.microsoft.com/office/2007/relationships/media" Target="../media/media15.wav"/><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wav"/><Relationship Id="rId1" Type="http://schemas.microsoft.com/office/2007/relationships/media" Target="../media/media16.wav"/><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1.6.12 </a:t>
            </a:r>
            <a:r>
              <a:rPr lang="en-US" dirty="0" smtClean="0"/>
              <a:t>The roots of unity</a:t>
            </a:r>
            <a:endParaRPr lang="en-CA" dirty="0">
              <a:latin typeface="Times New Roman" panose="02020603050405020304" pitchFamily="18" charset="0"/>
            </a:endParaRPr>
          </a:p>
        </p:txBody>
      </p:sp>
      <p:sp>
        <p:nvSpPr>
          <p:cNvPr id="3" name="AutoShape 5" descr="File:L&amp;W Regt Badge.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5" name="AutoShape 8" descr="https://army.ca/inf/linc.gif"/>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sp>
        <p:nvSpPr>
          <p:cNvPr id="6" name="AutoShape 10" descr="https://army.ca/inf/linc.gif"/>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CA"/>
          </a:p>
        </p:txBody>
      </p:sp>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6847970"/>
      </p:ext>
    </p:extLst>
  </p:cSld>
  <p:clrMapOvr>
    <a:masterClrMapping/>
  </p:clrMapOvr>
  <mc:AlternateContent xmlns:mc="http://schemas.openxmlformats.org/markup-compatibility/2006">
    <mc:Choice xmlns:p14="http://schemas.microsoft.com/office/powerpoint/2010/main" Requires="p14">
      <p:transition spd="slow" p14:dur="2000" advTm="8133"/>
    </mc:Choice>
    <mc:Fallback>
      <p:transition spd="slow" advTm="81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CA" dirty="0"/>
          </a:p>
        </p:txBody>
      </p:sp>
      <p:sp>
        <p:nvSpPr>
          <p:cNvPr id="3" name="Content Placeholder 2"/>
          <p:cNvSpPr>
            <a:spLocks noGrp="1"/>
          </p:cNvSpPr>
          <p:nvPr>
            <p:ph idx="1"/>
          </p:nvPr>
        </p:nvSpPr>
        <p:spPr/>
        <p:txBody>
          <a:bodyPr/>
          <a:lstStyle/>
          <a:p>
            <a:r>
              <a:rPr lang="en-US" dirty="0" smtClean="0"/>
              <a:t>In this topic, we will</a:t>
            </a:r>
          </a:p>
          <a:p>
            <a:pPr lvl="1"/>
            <a:r>
              <a:rPr lang="en-US" dirty="0" smtClean="0"/>
              <a:t>Define the roots of unity</a:t>
            </a:r>
            <a:endParaRPr lang="en-US" dirty="0" smtClean="0"/>
          </a:p>
          <a:p>
            <a:pPr lvl="1"/>
            <a:r>
              <a:rPr lang="en-US" dirty="0" smtClean="0">
                <a:latin typeface="Times New Roman" panose="02020603050405020304" pitchFamily="18" charset="0"/>
              </a:rPr>
              <a:t>See how to find them</a:t>
            </a:r>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2</a:t>
            </a:fld>
            <a:endParaRPr lang="en-CA"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986607684"/>
      </p:ext>
    </p:extLst>
  </p:cSld>
  <p:clrMapOvr>
    <a:masterClrMapping/>
  </p:clrMapOvr>
  <mc:AlternateContent xmlns:mc="http://schemas.openxmlformats.org/markup-compatibility/2006">
    <mc:Choice xmlns:p14="http://schemas.microsoft.com/office/powerpoint/2010/main" Requires="p14">
      <p:transition spd="slow" p14:dur="2000" advTm="13559"/>
    </mc:Choice>
    <mc:Fallback>
      <p:transition spd="slow" advTm="135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2</a:t>
            </a:r>
            <a:r>
              <a:rPr lang="en-US" baseline="30000" dirty="0" smtClean="0"/>
              <a:t>nd</a:t>
            </a:r>
            <a:r>
              <a:rPr lang="en-US" dirty="0" smtClean="0"/>
              <a:t> roots of unity</a:t>
            </a:r>
            <a:endParaRPr lang="en-CA" dirty="0"/>
          </a:p>
        </p:txBody>
      </p:sp>
      <p:sp>
        <p:nvSpPr>
          <p:cNvPr id="3" name="Content Placeholder 2"/>
          <p:cNvSpPr>
            <a:spLocks noGrp="1"/>
          </p:cNvSpPr>
          <p:nvPr>
            <p:ph idx="1"/>
          </p:nvPr>
        </p:nvSpPr>
        <p:spPr/>
        <p:txBody>
          <a:bodyPr/>
          <a:lstStyle/>
          <a:p>
            <a:r>
              <a:rPr lang="en-US" dirty="0" smtClean="0"/>
              <a:t>The second roots of unity are all numbers which squared equal the value one</a:t>
            </a:r>
            <a:endParaRPr lang="en-US" dirty="0"/>
          </a:p>
          <a:p>
            <a:pPr lvl="1"/>
            <a:r>
              <a:rPr lang="en-US" dirty="0" smtClean="0"/>
              <a:t>This includes </a:t>
            </a:r>
            <a:r>
              <a:rPr lang="en-US" i="1" dirty="0" smtClean="0">
                <a:latin typeface="Times New Roman" panose="02020603050405020304" pitchFamily="18" charset="0"/>
              </a:rPr>
              <a:t>z</a:t>
            </a:r>
            <a:r>
              <a:rPr lang="en-US" dirty="0">
                <a:latin typeface="Times New Roman" panose="02020603050405020304" pitchFamily="18" charset="0"/>
              </a:rPr>
              <a:t> </a:t>
            </a:r>
            <a:r>
              <a:rPr lang="en-US" dirty="0" smtClean="0">
                <a:latin typeface="Times New Roman" panose="02020603050405020304" pitchFamily="18" charset="0"/>
              </a:rPr>
              <a:t>= 1</a:t>
            </a:r>
            <a:r>
              <a:rPr lang="en-US" dirty="0" smtClean="0"/>
              <a:t> and </a:t>
            </a:r>
            <a:r>
              <a:rPr lang="en-US" i="1" dirty="0" smtClean="0">
                <a:latin typeface="Times New Roman" panose="02020603050405020304" pitchFamily="18" charset="0"/>
              </a:rPr>
              <a:t>z</a:t>
            </a:r>
            <a:r>
              <a:rPr lang="en-US" dirty="0" smtClean="0">
                <a:latin typeface="Times New Roman" panose="02020603050405020304" pitchFamily="18" charset="0"/>
              </a:rPr>
              <a:t> = –1</a:t>
            </a:r>
          </a:p>
          <a:p>
            <a:pPr lvl="1"/>
            <a:r>
              <a:rPr lang="en-US" dirty="0" smtClean="0"/>
              <a:t>These are the roots of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2</a:t>
            </a:r>
            <a:r>
              <a:rPr lang="en-US" dirty="0" smtClean="0">
                <a:latin typeface="Times New Roman" panose="02020603050405020304" pitchFamily="18" charset="0"/>
              </a:rPr>
              <a:t>  – 1</a:t>
            </a:r>
            <a:endParaRPr lang="en-US" dirty="0">
              <a:latin typeface="Times New Roman" panose="02020603050405020304" pitchFamily="18" charset="0"/>
            </a:endParaRPr>
          </a:p>
          <a:p>
            <a:pPr lvl="2"/>
            <a:r>
              <a:rPr lang="en-US" dirty="0" smtClean="0"/>
              <a:t>There are exactly two </a:t>
            </a:r>
            <a:r>
              <a:rPr lang="en-US" dirty="0" smtClean="0"/>
              <a:t>roots</a:t>
            </a:r>
            <a:endParaRPr lang="en-US" dirty="0" smtClean="0"/>
          </a:p>
          <a:p>
            <a:pPr marL="914400" lvl="2" indent="0">
              <a:buNone/>
            </a:pPr>
            <a:endParaRPr lang="en-US" dirty="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3</a:t>
            </a:fld>
            <a:endParaRPr lang="en-CA" dirty="0"/>
          </a:p>
        </p:txBody>
      </p:sp>
      <p:pic>
        <p:nvPicPr>
          <p:cNvPr id="17" name="Picture 8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181600" y="3451734"/>
            <a:ext cx="3048000" cy="2850132"/>
          </a:xfrm>
          <a:prstGeom prst="rect">
            <a:avLst/>
          </a:prstGeom>
          <a:noFill/>
          <a:extLst>
            <a:ext uri="{909E8E84-426E-40DD-AFC4-6F175D3DCCD1}">
              <a14:hiddenFill xmlns:a14="http://schemas.microsoft.com/office/drawing/2010/main">
                <a:solidFill>
                  <a:srgbClr val="FFFFFF"/>
                </a:solidFill>
              </a14:hiddenFill>
            </a:ext>
          </a:extLst>
        </p:spPr>
      </p:pic>
      <p:sp>
        <p:nvSpPr>
          <p:cNvPr id="18" name="Oval 17"/>
          <p:cNvSpPr/>
          <p:nvPr/>
        </p:nvSpPr>
        <p:spPr>
          <a:xfrm>
            <a:off x="7523660" y="499824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Oval 18"/>
          <p:cNvSpPr/>
          <p:nvPr/>
        </p:nvSpPr>
        <p:spPr>
          <a:xfrm>
            <a:off x="5404825" y="4995863"/>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080668242"/>
      </p:ext>
    </p:extLst>
  </p:cSld>
  <p:clrMapOvr>
    <a:masterClrMapping/>
  </p:clrMapOvr>
  <mc:AlternateContent xmlns:mc="http://schemas.openxmlformats.org/markup-compatibility/2006">
    <mc:Choice xmlns:p14="http://schemas.microsoft.com/office/powerpoint/2010/main" Requires="p14">
      <p:transition spd="slow" p14:dur="2000" advTm="32065"/>
    </mc:Choice>
    <mc:Fallback>
      <p:transition spd="slow" advTm="3206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1" fill="hold" display="0">
                  <p:stCondLst>
                    <p:cond delay="indefinite"/>
                  </p:stCondLst>
                  <p:endCondLst>
                    <p:cond evt="onStopAudio" delay="0">
                      <p:tgtEl>
                        <p:sldTgt/>
                      </p:tgtEl>
                    </p:cond>
                  </p:endCondLst>
                </p:cTn>
                <p:tgtEl>
                  <p:spTgt spid="5"/>
                </p:tgtEl>
              </p:cMediaNode>
            </p:audio>
          </p:childTnLst>
        </p:cTn>
      </p:par>
    </p:tnLst>
    <p:bldLst>
      <p:bldP spid="18" grpId="0" animBg="1"/>
      <p:bldP spid="1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4</a:t>
            </a:r>
            <a:r>
              <a:rPr lang="en-US" baseline="30000" dirty="0" smtClean="0"/>
              <a:t>th</a:t>
            </a:r>
            <a:r>
              <a:rPr lang="en-US" dirty="0" smtClean="0"/>
              <a:t> roots of unity</a:t>
            </a:r>
            <a:endParaRPr lang="en-CA" dirty="0"/>
          </a:p>
        </p:txBody>
      </p:sp>
      <p:sp>
        <p:nvSpPr>
          <p:cNvPr id="3" name="Content Placeholder 2"/>
          <p:cNvSpPr>
            <a:spLocks noGrp="1"/>
          </p:cNvSpPr>
          <p:nvPr>
            <p:ph idx="1"/>
          </p:nvPr>
        </p:nvSpPr>
        <p:spPr/>
        <p:txBody>
          <a:bodyPr/>
          <a:lstStyle/>
          <a:p>
            <a:r>
              <a:rPr lang="en-US" dirty="0" smtClean="0"/>
              <a:t>The fourth roots </a:t>
            </a:r>
            <a:r>
              <a:rPr lang="en-US" dirty="0"/>
              <a:t>of unity are all numbers which </a:t>
            </a:r>
            <a:r>
              <a:rPr lang="en-US" dirty="0" smtClean="0"/>
              <a:t>raised to the power four equal </a:t>
            </a:r>
            <a:r>
              <a:rPr lang="en-US" dirty="0"/>
              <a:t>the value one</a:t>
            </a:r>
          </a:p>
          <a:p>
            <a:pPr lvl="1"/>
            <a:r>
              <a:rPr lang="en-US" dirty="0"/>
              <a:t>This includes </a:t>
            </a:r>
            <a:r>
              <a:rPr lang="en-US" i="1" dirty="0">
                <a:latin typeface="Times New Roman" panose="02020603050405020304" pitchFamily="18" charset="0"/>
              </a:rPr>
              <a:t>z</a:t>
            </a:r>
            <a:r>
              <a:rPr lang="en-US" dirty="0">
                <a:latin typeface="Times New Roman" panose="02020603050405020304" pitchFamily="18" charset="0"/>
              </a:rPr>
              <a:t> = </a:t>
            </a:r>
            <a:r>
              <a:rPr lang="en-US" dirty="0" smtClean="0">
                <a:latin typeface="Times New Roman" panose="02020603050405020304" pitchFamily="18" charset="0"/>
              </a:rPr>
              <a:t>1, </a:t>
            </a:r>
            <a:r>
              <a:rPr lang="en-US" i="1" dirty="0" smtClean="0">
                <a:latin typeface="Times New Roman" panose="02020603050405020304" pitchFamily="18" charset="0"/>
              </a:rPr>
              <a:t>j</a:t>
            </a:r>
            <a:r>
              <a:rPr lang="en-US" dirty="0" smtClean="0">
                <a:latin typeface="Times New Roman" panose="02020603050405020304" pitchFamily="18" charset="0"/>
              </a:rPr>
              <a:t>, –1</a:t>
            </a:r>
            <a:r>
              <a:rPr lang="en-US" dirty="0" smtClean="0"/>
              <a:t> and </a:t>
            </a:r>
            <a:r>
              <a:rPr lang="en-US" dirty="0" smtClean="0">
                <a:latin typeface="Times New Roman" panose="02020603050405020304" pitchFamily="18" charset="0"/>
              </a:rPr>
              <a:t>–</a:t>
            </a:r>
            <a:r>
              <a:rPr lang="en-US" i="1" dirty="0" smtClean="0">
                <a:latin typeface="Times New Roman" panose="02020603050405020304" pitchFamily="18" charset="0"/>
              </a:rPr>
              <a:t>j</a:t>
            </a:r>
            <a:endParaRPr lang="en-US" i="1" dirty="0">
              <a:latin typeface="Times New Roman" panose="02020603050405020304" pitchFamily="18" charset="0"/>
            </a:endParaRPr>
          </a:p>
          <a:p>
            <a:pPr lvl="1"/>
            <a:r>
              <a:rPr lang="en-US" dirty="0"/>
              <a:t>These are the roots of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4</a:t>
            </a:r>
            <a:r>
              <a:rPr lang="en-US" dirty="0" smtClean="0">
                <a:latin typeface="Times New Roman" panose="02020603050405020304" pitchFamily="18" charset="0"/>
              </a:rPr>
              <a:t>  – </a:t>
            </a:r>
            <a:r>
              <a:rPr lang="en-US" dirty="0">
                <a:latin typeface="Times New Roman" panose="02020603050405020304" pitchFamily="18" charset="0"/>
              </a:rPr>
              <a:t>1</a:t>
            </a:r>
          </a:p>
          <a:p>
            <a:pPr lvl="2"/>
            <a:r>
              <a:rPr lang="en-US" dirty="0"/>
              <a:t>There are </a:t>
            </a:r>
            <a:r>
              <a:rPr lang="en-US" dirty="0" smtClean="0"/>
              <a:t>exactly four roots</a:t>
            </a:r>
            <a:endParaRPr lang="en-US" dirty="0">
              <a:latin typeface="Times New Roman" panose="02020603050405020304" pitchFamily="18" charset="0"/>
            </a:endParaRPr>
          </a:p>
          <a:p>
            <a:pPr lvl="2"/>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4</a:t>
            </a:fld>
            <a:endParaRPr lang="en-CA" dirty="0"/>
          </a:p>
        </p:txBody>
      </p:sp>
      <p:pic>
        <p:nvPicPr>
          <p:cNvPr id="17" name="Picture 86"/>
          <p:cNvPicPr>
            <a:picLocks noChangeAspect="1" noChangeArrowheads="1"/>
          </p:cNvPicPr>
          <p:nvPr/>
        </p:nvPicPr>
        <p:blipFill>
          <a:blip r:embed="rId5">
            <a:extLst>
              <a:ext uri="{28A0092B-C50C-407E-A947-70E740481C1C}">
                <a14:useLocalDpi xmlns:a14="http://schemas.microsoft.com/office/drawing/2010/main" val="0"/>
              </a:ext>
            </a:extLst>
          </a:blip>
          <a:stretch>
            <a:fillRect/>
          </a:stretch>
        </p:blipFill>
        <p:spPr bwMode="auto">
          <a:xfrm>
            <a:off x="5181600" y="3451734"/>
            <a:ext cx="3048000" cy="2850132"/>
          </a:xfrm>
          <a:prstGeom prst="rect">
            <a:avLst/>
          </a:prstGeom>
          <a:noFill/>
          <a:extLst>
            <a:ext uri="{909E8E84-426E-40DD-AFC4-6F175D3DCCD1}">
              <a14:hiddenFill xmlns:a14="http://schemas.microsoft.com/office/drawing/2010/main">
                <a:solidFill>
                  <a:srgbClr val="FFFFFF"/>
                </a:solidFill>
              </a14:hiddenFill>
            </a:ext>
          </a:extLst>
        </p:spPr>
      </p:pic>
      <p:sp>
        <p:nvSpPr>
          <p:cNvPr id="4" name="Oval 3"/>
          <p:cNvSpPr/>
          <p:nvPr/>
        </p:nvSpPr>
        <p:spPr>
          <a:xfrm>
            <a:off x="6459241" y="3940970"/>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7523660" y="499824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5404825" y="4995863"/>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Oval 12"/>
          <p:cNvSpPr/>
          <p:nvPr/>
        </p:nvSpPr>
        <p:spPr>
          <a:xfrm>
            <a:off x="6459241" y="6051947"/>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5" name="Audio 4">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6"/>
          <a:stretch>
            <a:fillRect/>
          </a:stretch>
        </p:blipFill>
        <p:spPr>
          <a:xfrm>
            <a:off x="8382000" y="6096000"/>
            <a:ext cx="609600" cy="609600"/>
          </a:xfrm>
          <a:prstGeom prst="rect">
            <a:avLst/>
          </a:prstGeom>
        </p:spPr>
      </p:pic>
    </p:spTree>
    <p:custDataLst>
      <p:tags r:id="rId1"/>
    </p:custDataLst>
    <p:extLst>
      <p:ext uri="{BB962C8B-B14F-4D97-AF65-F5344CB8AC3E}">
        <p14:creationId xmlns:p14="http://schemas.microsoft.com/office/powerpoint/2010/main" val="1168723599"/>
      </p:ext>
    </p:extLst>
  </p:cSld>
  <p:clrMapOvr>
    <a:masterClrMapping/>
  </p:clrMapOvr>
  <mc:AlternateContent xmlns:mc="http://schemas.openxmlformats.org/markup-compatibility/2006">
    <mc:Choice xmlns:p14="http://schemas.microsoft.com/office/powerpoint/2010/main" Requires="p14">
      <p:transition spd="slow" p14:dur="2000" advTm="50797"/>
    </mc:Choice>
    <mc:Fallback>
      <p:transition spd="slow" advTm="507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5" fill="hold" display="0">
                  <p:stCondLst>
                    <p:cond delay="indefinite"/>
                  </p:stCondLst>
                  <p:endCondLst>
                    <p:cond evt="onStopAudio" delay="0">
                      <p:tgtEl>
                        <p:sldTgt/>
                      </p:tgtEl>
                    </p:cond>
                  </p:endCondLst>
                </p:cTn>
                <p:tgtEl>
                  <p:spTgt spid="5"/>
                </p:tgtEl>
              </p:cMediaNode>
            </p:audio>
          </p:childTnLst>
        </p:cTn>
      </p:par>
    </p:tnLst>
    <p:bldLst>
      <p:bldP spid="4" grpId="0" animBg="1"/>
      <p:bldP spid="9" grpId="0" animBg="1"/>
      <p:bldP spid="10"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3</a:t>
            </a:r>
            <a:r>
              <a:rPr lang="en-US" baseline="30000" dirty="0" smtClean="0"/>
              <a:t>rd</a:t>
            </a:r>
            <a:r>
              <a:rPr lang="en-US" dirty="0" smtClean="0"/>
              <a:t> roots of unity</a:t>
            </a:r>
            <a:endParaRPr lang="en-CA" dirty="0"/>
          </a:p>
        </p:txBody>
      </p:sp>
      <p:sp>
        <p:nvSpPr>
          <p:cNvPr id="3" name="Content Placeholder 2"/>
          <p:cNvSpPr>
            <a:spLocks noGrp="1"/>
          </p:cNvSpPr>
          <p:nvPr>
            <p:ph idx="1"/>
          </p:nvPr>
        </p:nvSpPr>
        <p:spPr/>
        <p:txBody>
          <a:bodyPr/>
          <a:lstStyle/>
          <a:p>
            <a:r>
              <a:rPr lang="en-US" dirty="0" smtClean="0"/>
              <a:t>The third roots of unity are all numbers which cubed equal the value one</a:t>
            </a:r>
            <a:endParaRPr lang="en-US" dirty="0"/>
          </a:p>
          <a:p>
            <a:pPr lvl="1"/>
            <a:r>
              <a:rPr lang="en-US" dirty="0" smtClean="0"/>
              <a:t>This includes </a:t>
            </a:r>
            <a:r>
              <a:rPr lang="en-US" i="1" dirty="0" smtClean="0">
                <a:latin typeface="Times New Roman" panose="02020603050405020304" pitchFamily="18" charset="0"/>
              </a:rPr>
              <a:t>z</a:t>
            </a:r>
            <a:r>
              <a:rPr lang="en-US" dirty="0">
                <a:latin typeface="Times New Roman" panose="02020603050405020304" pitchFamily="18" charset="0"/>
              </a:rPr>
              <a:t> </a:t>
            </a:r>
            <a:r>
              <a:rPr lang="en-US" dirty="0" smtClean="0">
                <a:latin typeface="Times New Roman" panose="02020603050405020304" pitchFamily="18" charset="0"/>
              </a:rPr>
              <a:t>= 1</a:t>
            </a:r>
            <a:r>
              <a:rPr lang="en-US" dirty="0" smtClean="0"/>
              <a:t> but what else?</a:t>
            </a:r>
            <a:endParaRPr lang="en-US" dirty="0" smtClean="0">
              <a:latin typeface="Times New Roman" panose="02020603050405020304" pitchFamily="18" charset="0"/>
            </a:endParaRPr>
          </a:p>
          <a:p>
            <a:pPr lvl="1"/>
            <a:r>
              <a:rPr lang="en-US" dirty="0" smtClean="0"/>
              <a:t>These are the roots of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3</a:t>
            </a:r>
            <a:r>
              <a:rPr lang="en-US" dirty="0" smtClean="0">
                <a:latin typeface="Times New Roman" panose="02020603050405020304" pitchFamily="18" charset="0"/>
              </a:rPr>
              <a:t>  – 1</a:t>
            </a:r>
            <a:endParaRPr lang="en-US" dirty="0">
              <a:latin typeface="Times New Roman" panose="02020603050405020304" pitchFamily="18" charset="0"/>
            </a:endParaRPr>
          </a:p>
          <a:p>
            <a:pPr lvl="2"/>
            <a:r>
              <a:rPr lang="en-US" dirty="0" smtClean="0"/>
              <a:t>There will be exactly three roots</a:t>
            </a:r>
          </a:p>
          <a:p>
            <a:pPr lvl="2"/>
            <a:endParaRPr lang="en-US" dirty="0">
              <a:latin typeface="Times New Roman" panose="02020603050405020304" pitchFamily="18" charset="0"/>
            </a:endParaRPr>
          </a:p>
          <a:p>
            <a:r>
              <a:rPr lang="en-US" dirty="0" smtClean="0"/>
              <a:t>In the polar representation, note that </a:t>
            </a:r>
          </a:p>
          <a:p>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Thus,                      or </a:t>
            </a: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5</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3434805907"/>
              </p:ext>
            </p:extLst>
          </p:nvPr>
        </p:nvGraphicFramePr>
        <p:xfrm>
          <a:off x="3126242" y="4254046"/>
          <a:ext cx="2152650" cy="542925"/>
        </p:xfrm>
        <a:graphic>
          <a:graphicData uri="http://schemas.openxmlformats.org/presentationml/2006/ole">
            <mc:AlternateContent xmlns:mc="http://schemas.openxmlformats.org/markup-compatibility/2006">
              <mc:Choice xmlns:v="urn:schemas-microsoft-com:vml" Requires="v">
                <p:oleObj spid="_x0000_s39971" name="Equation" r:id="rId6" imgW="1002960" imgH="253800" progId="Equation.DSMT4">
                  <p:embed/>
                </p:oleObj>
              </mc:Choice>
              <mc:Fallback>
                <p:oleObj name="Equation" r:id="rId6" imgW="1002960" imgH="253800" progId="Equation.DSMT4">
                  <p:embed/>
                  <p:pic>
                    <p:nvPicPr>
                      <p:cNvPr id="0" name="Object 3"/>
                      <p:cNvPicPr>
                        <a:picLocks noChangeAspect="1" noChangeArrowheads="1"/>
                      </p:cNvPicPr>
                      <p:nvPr/>
                    </p:nvPicPr>
                    <p:blipFill>
                      <a:blip r:embed="rId7"/>
                      <a:srcRect/>
                      <a:stretch>
                        <a:fillRect/>
                      </a:stretch>
                    </p:blipFill>
                    <p:spPr bwMode="auto">
                      <a:xfrm>
                        <a:off x="3126242" y="4254046"/>
                        <a:ext cx="2152650"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359761158"/>
              </p:ext>
            </p:extLst>
          </p:nvPr>
        </p:nvGraphicFramePr>
        <p:xfrm>
          <a:off x="1987761" y="5021035"/>
          <a:ext cx="1337830" cy="444500"/>
        </p:xfrm>
        <a:graphic>
          <a:graphicData uri="http://schemas.openxmlformats.org/presentationml/2006/ole">
            <mc:AlternateContent xmlns:mc="http://schemas.openxmlformats.org/markup-compatibility/2006">
              <mc:Choice xmlns:v="urn:schemas-microsoft-com:vml" Requires="v">
                <p:oleObj spid="_x0000_s39972" name="Equation" r:id="rId8" imgW="685800" imgH="228600" progId="Equation.DSMT4">
                  <p:embed/>
                </p:oleObj>
              </mc:Choice>
              <mc:Fallback>
                <p:oleObj name="Equation" r:id="rId8" imgW="685800" imgH="228600" progId="Equation.DSMT4">
                  <p:embed/>
                  <p:pic>
                    <p:nvPicPr>
                      <p:cNvPr id="0" name=""/>
                      <p:cNvPicPr>
                        <a:picLocks noChangeAspect="1" noChangeArrowheads="1"/>
                      </p:cNvPicPr>
                      <p:nvPr/>
                    </p:nvPicPr>
                    <p:blipFill>
                      <a:blip r:embed="rId9"/>
                      <a:srcRect/>
                      <a:stretch>
                        <a:fillRect/>
                      </a:stretch>
                    </p:blipFill>
                    <p:spPr bwMode="auto">
                      <a:xfrm>
                        <a:off x="1987761" y="5021035"/>
                        <a:ext cx="133783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443288353"/>
              </p:ext>
            </p:extLst>
          </p:nvPr>
        </p:nvGraphicFramePr>
        <p:xfrm>
          <a:off x="3682320" y="4886098"/>
          <a:ext cx="1039812" cy="715962"/>
        </p:xfrm>
        <a:graphic>
          <a:graphicData uri="http://schemas.openxmlformats.org/presentationml/2006/ole">
            <mc:AlternateContent xmlns:mc="http://schemas.openxmlformats.org/markup-compatibility/2006">
              <mc:Choice xmlns:v="urn:schemas-microsoft-com:vml" Requires="v">
                <p:oleObj spid="_x0000_s39973" name="Equation" r:id="rId10" imgW="533160" imgH="368280" progId="Equation.DSMT4">
                  <p:embed/>
                </p:oleObj>
              </mc:Choice>
              <mc:Fallback>
                <p:oleObj name="Equation" r:id="rId10" imgW="533160" imgH="368280" progId="Equation.DSMT4">
                  <p:embed/>
                  <p:pic>
                    <p:nvPicPr>
                      <p:cNvPr id="0" name="Object 7"/>
                      <p:cNvPicPr>
                        <a:picLocks noChangeAspect="1" noChangeArrowheads="1"/>
                      </p:cNvPicPr>
                      <p:nvPr/>
                    </p:nvPicPr>
                    <p:blipFill>
                      <a:blip r:embed="rId11"/>
                      <a:srcRect/>
                      <a:stretch>
                        <a:fillRect/>
                      </a:stretch>
                    </p:blipFill>
                    <p:spPr bwMode="auto">
                      <a:xfrm>
                        <a:off x="3682320" y="4886098"/>
                        <a:ext cx="1039812"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78313511"/>
      </p:ext>
    </p:extLst>
  </p:cSld>
  <p:clrMapOvr>
    <a:masterClrMapping/>
  </p:clrMapOvr>
  <mc:AlternateContent xmlns:mc="http://schemas.openxmlformats.org/markup-compatibility/2006">
    <mc:Choice xmlns:p14="http://schemas.microsoft.com/office/powerpoint/2010/main" Requires="p14">
      <p:transition spd="slow" p14:dur="2000" advTm="99348"/>
    </mc:Choice>
    <mc:Fallback>
      <p:transition spd="slow" advTm="9934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31" fill="hold" display="0">
                  <p:stCondLst>
                    <p:cond delay="indefinite"/>
                  </p:stCondLst>
                  <p:endCondLst>
                    <p:cond evt="onStopAudio" delay="0">
                      <p:tgtEl>
                        <p:sldTgt/>
                      </p:tgtEl>
                    </p:cond>
                  </p:endCondLst>
                </p:cTn>
                <p:tgtEl>
                  <p:spTgt spid="7"/>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3</a:t>
            </a:r>
            <a:r>
              <a:rPr lang="en-US" baseline="30000" dirty="0"/>
              <a:t>rd</a:t>
            </a:r>
            <a:r>
              <a:rPr lang="en-US" dirty="0"/>
              <a:t> roots of unity</a:t>
            </a:r>
            <a:endParaRPr lang="en-CA" dirty="0"/>
          </a:p>
        </p:txBody>
      </p:sp>
      <p:sp>
        <p:nvSpPr>
          <p:cNvPr id="3" name="Content Placeholder 2"/>
          <p:cNvSpPr>
            <a:spLocks noGrp="1"/>
          </p:cNvSpPr>
          <p:nvPr>
            <p:ph idx="1"/>
          </p:nvPr>
        </p:nvSpPr>
        <p:spPr/>
        <p:txBody>
          <a:bodyPr/>
          <a:lstStyle/>
          <a:p>
            <a:r>
              <a:rPr lang="en-US" dirty="0" smtClean="0"/>
              <a:t>Let us plot these when </a:t>
            </a:r>
          </a:p>
          <a:p>
            <a:pPr lvl="2"/>
            <a:endParaRPr lang="en-US" dirty="0">
              <a:latin typeface="Times New Roman" panose="02020603050405020304" pitchFamily="18" charset="0"/>
            </a:endParaRPr>
          </a:p>
          <a:p>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6</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742878654"/>
              </p:ext>
            </p:extLst>
          </p:nvPr>
        </p:nvGraphicFramePr>
        <p:xfrm>
          <a:off x="1693863" y="2111375"/>
          <a:ext cx="2125662" cy="868363"/>
        </p:xfrm>
        <a:graphic>
          <a:graphicData uri="http://schemas.openxmlformats.org/presentationml/2006/ole">
            <mc:AlternateContent xmlns:mc="http://schemas.openxmlformats.org/markup-compatibility/2006">
              <mc:Choice xmlns:v="urn:schemas-microsoft-com:vml" Requires="v">
                <p:oleObj spid="_x0000_s41018" name="Equation" r:id="rId6" imgW="990360" imgH="406080" progId="Equation.DSMT4">
                  <p:embed/>
                </p:oleObj>
              </mc:Choice>
              <mc:Fallback>
                <p:oleObj name="Equation" r:id="rId6" imgW="990360" imgH="406080" progId="Equation.DSMT4">
                  <p:embed/>
                  <p:pic>
                    <p:nvPicPr>
                      <p:cNvPr id="0" name=""/>
                      <p:cNvPicPr>
                        <a:picLocks noChangeAspect="1" noChangeArrowheads="1"/>
                      </p:cNvPicPr>
                      <p:nvPr/>
                    </p:nvPicPr>
                    <p:blipFill>
                      <a:blip r:embed="rId7"/>
                      <a:srcRect/>
                      <a:stretch>
                        <a:fillRect/>
                      </a:stretch>
                    </p:blipFill>
                    <p:spPr bwMode="auto">
                      <a:xfrm>
                        <a:off x="1693863" y="2111375"/>
                        <a:ext cx="2125662"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246964434"/>
              </p:ext>
            </p:extLst>
          </p:nvPr>
        </p:nvGraphicFramePr>
        <p:xfrm>
          <a:off x="3671451" y="1467984"/>
          <a:ext cx="1039812" cy="715962"/>
        </p:xfrm>
        <a:graphic>
          <a:graphicData uri="http://schemas.openxmlformats.org/presentationml/2006/ole">
            <mc:AlternateContent xmlns:mc="http://schemas.openxmlformats.org/markup-compatibility/2006">
              <mc:Choice xmlns:v="urn:schemas-microsoft-com:vml" Requires="v">
                <p:oleObj spid="_x0000_s41019" name="Equation" r:id="rId8" imgW="533160" imgH="368280" progId="Equation.DSMT4">
                  <p:embed/>
                </p:oleObj>
              </mc:Choice>
              <mc:Fallback>
                <p:oleObj name="Equation" r:id="rId8" imgW="533160" imgH="368280" progId="Equation.DSMT4">
                  <p:embed/>
                  <p:pic>
                    <p:nvPicPr>
                      <p:cNvPr id="0" name=""/>
                      <p:cNvPicPr>
                        <a:picLocks noChangeAspect="1" noChangeArrowheads="1"/>
                      </p:cNvPicPr>
                      <p:nvPr/>
                    </p:nvPicPr>
                    <p:blipFill>
                      <a:blip r:embed="rId9"/>
                      <a:srcRect/>
                      <a:stretch>
                        <a:fillRect/>
                      </a:stretch>
                    </p:blipFill>
                    <p:spPr bwMode="auto">
                      <a:xfrm>
                        <a:off x="3671451" y="1467984"/>
                        <a:ext cx="1039812"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86"/>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5181600" y="3451734"/>
            <a:ext cx="3048000" cy="285013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12"/>
          <p:cNvSpPr/>
          <p:nvPr/>
        </p:nvSpPr>
        <p:spPr>
          <a:xfrm>
            <a:off x="7523660" y="499824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1389914064"/>
              </p:ext>
            </p:extLst>
          </p:nvPr>
        </p:nvGraphicFramePr>
        <p:xfrm>
          <a:off x="1703388" y="3057525"/>
          <a:ext cx="2344737" cy="868363"/>
        </p:xfrm>
        <a:graphic>
          <a:graphicData uri="http://schemas.openxmlformats.org/presentationml/2006/ole">
            <mc:AlternateContent xmlns:mc="http://schemas.openxmlformats.org/markup-compatibility/2006">
              <mc:Choice xmlns:v="urn:schemas-microsoft-com:vml" Requires="v">
                <p:oleObj spid="_x0000_s41020" name="Equation" r:id="rId11" imgW="1091880" imgH="406080" progId="Equation.DSMT4">
                  <p:embed/>
                </p:oleObj>
              </mc:Choice>
              <mc:Fallback>
                <p:oleObj name="Equation" r:id="rId11" imgW="1091880" imgH="406080" progId="Equation.DSMT4">
                  <p:embed/>
                  <p:pic>
                    <p:nvPicPr>
                      <p:cNvPr id="0" name=""/>
                      <p:cNvPicPr>
                        <a:picLocks noChangeAspect="1" noChangeArrowheads="1"/>
                      </p:cNvPicPr>
                      <p:nvPr/>
                    </p:nvPicPr>
                    <p:blipFill>
                      <a:blip r:embed="rId12"/>
                      <a:srcRect/>
                      <a:stretch>
                        <a:fillRect/>
                      </a:stretch>
                    </p:blipFill>
                    <p:spPr bwMode="auto">
                      <a:xfrm>
                        <a:off x="1703388" y="3057525"/>
                        <a:ext cx="2344737" cy="868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p:nvPr/>
        </p:nvSpPr>
        <p:spPr>
          <a:xfrm>
            <a:off x="5945186" y="4072930"/>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956068" y="5934432"/>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4266559236"/>
              </p:ext>
            </p:extLst>
          </p:nvPr>
        </p:nvGraphicFramePr>
        <p:xfrm>
          <a:off x="1633538" y="4129088"/>
          <a:ext cx="2398712" cy="869950"/>
        </p:xfrm>
        <a:graphic>
          <a:graphicData uri="http://schemas.openxmlformats.org/presentationml/2006/ole">
            <mc:AlternateContent xmlns:mc="http://schemas.openxmlformats.org/markup-compatibility/2006">
              <mc:Choice xmlns:v="urn:schemas-microsoft-com:vml" Requires="v">
                <p:oleObj spid="_x0000_s41021" name="Equation" r:id="rId13" imgW="1117440" imgH="406080" progId="Equation.DSMT4">
                  <p:embed/>
                </p:oleObj>
              </mc:Choice>
              <mc:Fallback>
                <p:oleObj name="Equation" r:id="rId13" imgW="1117440" imgH="406080" progId="Equation.DSMT4">
                  <p:embed/>
                  <p:pic>
                    <p:nvPicPr>
                      <p:cNvPr id="0" name=""/>
                      <p:cNvPicPr>
                        <a:picLocks noChangeAspect="1" noChangeArrowheads="1"/>
                      </p:cNvPicPr>
                      <p:nvPr/>
                    </p:nvPicPr>
                    <p:blipFill>
                      <a:blip r:embed="rId14"/>
                      <a:srcRect/>
                      <a:stretch>
                        <a:fillRect/>
                      </a:stretch>
                    </p:blipFill>
                    <p:spPr bwMode="auto">
                      <a:xfrm>
                        <a:off x="1633538" y="4129088"/>
                        <a:ext cx="2398712"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59857299"/>
              </p:ext>
            </p:extLst>
          </p:nvPr>
        </p:nvGraphicFramePr>
        <p:xfrm>
          <a:off x="1666875" y="5030788"/>
          <a:ext cx="3325813" cy="869950"/>
        </p:xfrm>
        <a:graphic>
          <a:graphicData uri="http://schemas.openxmlformats.org/presentationml/2006/ole">
            <mc:AlternateContent xmlns:mc="http://schemas.openxmlformats.org/markup-compatibility/2006">
              <mc:Choice xmlns:v="urn:schemas-microsoft-com:vml" Requires="v">
                <p:oleObj spid="_x0000_s41022" name="Equation" r:id="rId15" imgW="1549080" imgH="406080" progId="Equation.DSMT4">
                  <p:embed/>
                </p:oleObj>
              </mc:Choice>
              <mc:Fallback>
                <p:oleObj name="Equation" r:id="rId15" imgW="1549080" imgH="406080" progId="Equation.DSMT4">
                  <p:embed/>
                  <p:pic>
                    <p:nvPicPr>
                      <p:cNvPr id="0" name=""/>
                      <p:cNvPicPr>
                        <a:picLocks noChangeAspect="1" noChangeArrowheads="1"/>
                      </p:cNvPicPr>
                      <p:nvPr/>
                    </p:nvPicPr>
                    <p:blipFill>
                      <a:blip r:embed="rId16"/>
                      <a:srcRect/>
                      <a:stretch>
                        <a:fillRect/>
                      </a:stretch>
                    </p:blipFill>
                    <p:spPr bwMode="auto">
                      <a:xfrm>
                        <a:off x="1666875" y="5030788"/>
                        <a:ext cx="3325813" cy="86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a:xfrm flipV="1">
            <a:off x="6023217" y="5033961"/>
            <a:ext cx="487118" cy="91237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3" idx="6"/>
          </p:cNvCxnSpPr>
          <p:nvPr/>
        </p:nvCxnSpPr>
        <p:spPr>
          <a:xfrm flipH="1" flipV="1">
            <a:off x="6510335" y="5033961"/>
            <a:ext cx="1104765" cy="833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6000911" y="4121745"/>
            <a:ext cx="507049" cy="91459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521448" y="4892080"/>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6511923" y="5089724"/>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335711" y="4994474"/>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51354928"/>
      </p:ext>
    </p:extLst>
  </p:cSld>
  <p:clrMapOvr>
    <a:masterClrMapping/>
  </p:clrMapOvr>
  <mc:AlternateContent xmlns:mc="http://schemas.openxmlformats.org/markup-compatibility/2006">
    <mc:Choice xmlns:p14="http://schemas.microsoft.com/office/powerpoint/2010/main" Requires="p14">
      <p:transition spd="slow" p14:dur="2000" advTm="91267"/>
    </mc:Choice>
    <mc:Fallback>
      <p:transition spd="slow" advTm="91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0"/>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43" fill="hold" display="0">
                  <p:stCondLst>
                    <p:cond delay="indefinite"/>
                  </p:stCondLst>
                  <p:endCondLst>
                    <p:cond evt="onStopAudio" delay="0">
                      <p:tgtEl>
                        <p:sldTgt/>
                      </p:tgtEl>
                    </p:cond>
                  </p:endCondLst>
                </p:cTn>
                <p:tgtEl>
                  <p:spTgt spid="6"/>
                </p:tgtEl>
              </p:cMediaNode>
            </p:audio>
          </p:childTnLst>
        </p:cTn>
      </p:par>
    </p:tnLst>
    <p:bldLst>
      <p:bldP spid="13" grpId="0" animBg="1"/>
      <p:bldP spid="16" grpId="0" animBg="1"/>
      <p:bldP spid="17" grpId="0" animBg="1"/>
      <p:bldP spid="29" grpId="0" animBg="1"/>
      <p:bldP spid="30" grpId="0"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dirty="0" smtClean="0"/>
              <a:t>5</a:t>
            </a:r>
            <a:r>
              <a:rPr lang="en-US" baseline="30000" dirty="0" smtClean="0"/>
              <a:t>th</a:t>
            </a:r>
            <a:r>
              <a:rPr lang="en-US" dirty="0" smtClean="0"/>
              <a:t> </a:t>
            </a:r>
            <a:r>
              <a:rPr lang="en-US" dirty="0"/>
              <a:t>roots of unity</a:t>
            </a:r>
            <a:endParaRPr lang="en-CA" dirty="0"/>
          </a:p>
        </p:txBody>
      </p:sp>
      <p:sp>
        <p:nvSpPr>
          <p:cNvPr id="3" name="Content Placeholder 2"/>
          <p:cNvSpPr>
            <a:spLocks noGrp="1"/>
          </p:cNvSpPr>
          <p:nvPr>
            <p:ph idx="1"/>
          </p:nvPr>
        </p:nvSpPr>
        <p:spPr/>
        <p:txBody>
          <a:bodyPr/>
          <a:lstStyle/>
          <a:p>
            <a:r>
              <a:rPr lang="en-US" dirty="0" smtClean="0"/>
              <a:t>The fifth roots of unity are all numbers which raised to the power five equal the value one</a:t>
            </a:r>
            <a:endParaRPr lang="en-US" dirty="0"/>
          </a:p>
          <a:p>
            <a:pPr lvl="1"/>
            <a:r>
              <a:rPr lang="en-US" dirty="0" smtClean="0"/>
              <a:t>These are the roots of the polynomial </a:t>
            </a:r>
            <a:r>
              <a:rPr lang="en-US" i="1" dirty="0" smtClean="0">
                <a:latin typeface="Times New Roman" panose="02020603050405020304" pitchFamily="18" charset="0"/>
              </a:rPr>
              <a:t>z</a:t>
            </a:r>
            <a:r>
              <a:rPr lang="en-US" baseline="30000" dirty="0" smtClean="0">
                <a:latin typeface="Times New Roman" panose="02020603050405020304" pitchFamily="18" charset="0"/>
              </a:rPr>
              <a:t>5</a:t>
            </a:r>
            <a:r>
              <a:rPr lang="en-US" dirty="0" smtClean="0">
                <a:latin typeface="Times New Roman" panose="02020603050405020304" pitchFamily="18" charset="0"/>
              </a:rPr>
              <a:t>  – 1</a:t>
            </a:r>
            <a:endParaRPr lang="en-US" dirty="0">
              <a:latin typeface="Times New Roman" panose="02020603050405020304" pitchFamily="18" charset="0"/>
            </a:endParaRPr>
          </a:p>
          <a:p>
            <a:pPr lvl="2"/>
            <a:r>
              <a:rPr lang="en-US" dirty="0" smtClean="0"/>
              <a:t>There will be exactly five roots</a:t>
            </a:r>
          </a:p>
          <a:p>
            <a:pPr lvl="2"/>
            <a:endParaRPr lang="en-US" dirty="0">
              <a:latin typeface="Times New Roman" panose="02020603050405020304" pitchFamily="18" charset="0"/>
            </a:endParaRPr>
          </a:p>
          <a:p>
            <a:r>
              <a:rPr lang="en-US" dirty="0" smtClean="0"/>
              <a:t>In the polar representation, note that </a:t>
            </a:r>
          </a:p>
          <a:p>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Thus,                      or </a:t>
            </a: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7</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1390021996"/>
              </p:ext>
            </p:extLst>
          </p:nvPr>
        </p:nvGraphicFramePr>
        <p:xfrm>
          <a:off x="3503613" y="3889375"/>
          <a:ext cx="2179637" cy="542925"/>
        </p:xfrm>
        <a:graphic>
          <a:graphicData uri="http://schemas.openxmlformats.org/presentationml/2006/ole">
            <mc:AlternateContent xmlns:mc="http://schemas.openxmlformats.org/markup-compatibility/2006">
              <mc:Choice xmlns:v="urn:schemas-microsoft-com:vml" Requires="v">
                <p:oleObj spid="_x0000_s42019" name="Equation" r:id="rId6" imgW="1015920" imgH="253800" progId="Equation.DSMT4">
                  <p:embed/>
                </p:oleObj>
              </mc:Choice>
              <mc:Fallback>
                <p:oleObj name="Equation" r:id="rId6" imgW="1015920" imgH="253800" progId="Equation.DSMT4">
                  <p:embed/>
                  <p:pic>
                    <p:nvPicPr>
                      <p:cNvPr id="0" name=""/>
                      <p:cNvPicPr>
                        <a:picLocks noChangeAspect="1" noChangeArrowheads="1"/>
                      </p:cNvPicPr>
                      <p:nvPr/>
                    </p:nvPicPr>
                    <p:blipFill>
                      <a:blip r:embed="rId7"/>
                      <a:srcRect/>
                      <a:stretch>
                        <a:fillRect/>
                      </a:stretch>
                    </p:blipFill>
                    <p:spPr bwMode="auto">
                      <a:xfrm>
                        <a:off x="3503613" y="3889375"/>
                        <a:ext cx="217963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229775620"/>
              </p:ext>
            </p:extLst>
          </p:nvPr>
        </p:nvGraphicFramePr>
        <p:xfrm>
          <a:off x="1970005" y="4630403"/>
          <a:ext cx="1337830" cy="444500"/>
        </p:xfrm>
        <a:graphic>
          <a:graphicData uri="http://schemas.openxmlformats.org/presentationml/2006/ole">
            <mc:AlternateContent xmlns:mc="http://schemas.openxmlformats.org/markup-compatibility/2006">
              <mc:Choice xmlns:v="urn:schemas-microsoft-com:vml" Requires="v">
                <p:oleObj spid="_x0000_s42020" name="Equation" r:id="rId8" imgW="685800" imgH="228600" progId="Equation.DSMT4">
                  <p:embed/>
                </p:oleObj>
              </mc:Choice>
              <mc:Fallback>
                <p:oleObj name="Equation" r:id="rId8" imgW="685800" imgH="228600" progId="Equation.DSMT4">
                  <p:embed/>
                  <p:pic>
                    <p:nvPicPr>
                      <p:cNvPr id="0" name=""/>
                      <p:cNvPicPr>
                        <a:picLocks noChangeAspect="1" noChangeArrowheads="1"/>
                      </p:cNvPicPr>
                      <p:nvPr/>
                    </p:nvPicPr>
                    <p:blipFill>
                      <a:blip r:embed="rId9"/>
                      <a:srcRect/>
                      <a:stretch>
                        <a:fillRect/>
                      </a:stretch>
                    </p:blipFill>
                    <p:spPr bwMode="auto">
                      <a:xfrm>
                        <a:off x="1970005" y="4630403"/>
                        <a:ext cx="133783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470071400"/>
              </p:ext>
            </p:extLst>
          </p:nvPr>
        </p:nvGraphicFramePr>
        <p:xfrm>
          <a:off x="3664564" y="4495466"/>
          <a:ext cx="1039812" cy="715962"/>
        </p:xfrm>
        <a:graphic>
          <a:graphicData uri="http://schemas.openxmlformats.org/presentationml/2006/ole">
            <mc:AlternateContent xmlns:mc="http://schemas.openxmlformats.org/markup-compatibility/2006">
              <mc:Choice xmlns:v="urn:schemas-microsoft-com:vml" Requires="v">
                <p:oleObj spid="_x0000_s42021" name="Equation" r:id="rId10" imgW="533160" imgH="368280" progId="Equation.DSMT4">
                  <p:embed/>
                </p:oleObj>
              </mc:Choice>
              <mc:Fallback>
                <p:oleObj name="Equation" r:id="rId10" imgW="533160" imgH="368280" progId="Equation.DSMT4">
                  <p:embed/>
                  <p:pic>
                    <p:nvPicPr>
                      <p:cNvPr id="0" name=""/>
                      <p:cNvPicPr>
                        <a:picLocks noChangeAspect="1" noChangeArrowheads="1"/>
                      </p:cNvPicPr>
                      <p:nvPr/>
                    </p:nvPicPr>
                    <p:blipFill>
                      <a:blip r:embed="rId11"/>
                      <a:srcRect/>
                      <a:stretch>
                        <a:fillRect/>
                      </a:stretch>
                    </p:blipFill>
                    <p:spPr bwMode="auto">
                      <a:xfrm>
                        <a:off x="3664564" y="4495466"/>
                        <a:ext cx="1039812"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7" name="Audio 6">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711304941"/>
      </p:ext>
    </p:extLst>
  </p:cSld>
  <p:clrMapOvr>
    <a:masterClrMapping/>
  </p:clrMapOvr>
  <mc:AlternateContent xmlns:mc="http://schemas.openxmlformats.org/markup-compatibility/2006">
    <mc:Choice xmlns:p14="http://schemas.microsoft.com/office/powerpoint/2010/main" Requires="p14">
      <p:transition spd="slow" p14:dur="2000" advTm="51595"/>
    </mc:Choice>
    <mc:Fallback>
      <p:transition spd="slow" advTm="515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5</a:t>
            </a:r>
            <a:r>
              <a:rPr lang="en-US" baseline="30000" dirty="0"/>
              <a:t>th</a:t>
            </a:r>
            <a:r>
              <a:rPr lang="en-US" dirty="0"/>
              <a:t> roots of unity</a:t>
            </a:r>
            <a:endParaRPr lang="en-CA" dirty="0"/>
          </a:p>
        </p:txBody>
      </p:sp>
      <p:sp>
        <p:nvSpPr>
          <p:cNvPr id="3" name="Content Placeholder 2"/>
          <p:cNvSpPr>
            <a:spLocks noGrp="1"/>
          </p:cNvSpPr>
          <p:nvPr>
            <p:ph idx="1"/>
          </p:nvPr>
        </p:nvSpPr>
        <p:spPr/>
        <p:txBody>
          <a:bodyPr/>
          <a:lstStyle/>
          <a:p>
            <a:r>
              <a:rPr lang="en-US" dirty="0" smtClean="0"/>
              <a:t>Let us plot these when </a:t>
            </a:r>
          </a:p>
          <a:p>
            <a:pPr lvl="2"/>
            <a:endParaRPr lang="en-US" dirty="0">
              <a:latin typeface="Times New Roman" panose="02020603050405020304" pitchFamily="18" charset="0"/>
            </a:endParaRPr>
          </a:p>
          <a:p>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8</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3533235540"/>
              </p:ext>
            </p:extLst>
          </p:nvPr>
        </p:nvGraphicFramePr>
        <p:xfrm>
          <a:off x="1790700" y="2151063"/>
          <a:ext cx="1930400" cy="788987"/>
        </p:xfrm>
        <a:graphic>
          <a:graphicData uri="http://schemas.openxmlformats.org/presentationml/2006/ole">
            <mc:AlternateContent xmlns:mc="http://schemas.openxmlformats.org/markup-compatibility/2006">
              <mc:Choice xmlns:v="urn:schemas-microsoft-com:vml" Requires="v">
                <p:oleObj spid="_x0000_s43080" name="Equation" r:id="rId6" imgW="990360" imgH="406080" progId="Equation.DSMT4">
                  <p:embed/>
                </p:oleObj>
              </mc:Choice>
              <mc:Fallback>
                <p:oleObj name="Equation" r:id="rId6" imgW="990360" imgH="406080" progId="Equation.DSMT4">
                  <p:embed/>
                  <p:pic>
                    <p:nvPicPr>
                      <p:cNvPr id="0" name=""/>
                      <p:cNvPicPr>
                        <a:picLocks noChangeAspect="1" noChangeArrowheads="1"/>
                      </p:cNvPicPr>
                      <p:nvPr/>
                    </p:nvPicPr>
                    <p:blipFill>
                      <a:blip r:embed="rId7"/>
                      <a:srcRect/>
                      <a:stretch>
                        <a:fillRect/>
                      </a:stretch>
                    </p:blipFill>
                    <p:spPr bwMode="auto">
                      <a:xfrm>
                        <a:off x="1790700" y="2151063"/>
                        <a:ext cx="1930400" cy="788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048842248"/>
              </p:ext>
            </p:extLst>
          </p:nvPr>
        </p:nvGraphicFramePr>
        <p:xfrm>
          <a:off x="3671451" y="1467984"/>
          <a:ext cx="1039812" cy="715962"/>
        </p:xfrm>
        <a:graphic>
          <a:graphicData uri="http://schemas.openxmlformats.org/presentationml/2006/ole">
            <mc:AlternateContent xmlns:mc="http://schemas.openxmlformats.org/markup-compatibility/2006">
              <mc:Choice xmlns:v="urn:schemas-microsoft-com:vml" Requires="v">
                <p:oleObj spid="_x0000_s43081" name="Equation" r:id="rId8" imgW="533160" imgH="368280" progId="Equation.DSMT4">
                  <p:embed/>
                </p:oleObj>
              </mc:Choice>
              <mc:Fallback>
                <p:oleObj name="Equation" r:id="rId8" imgW="533160" imgH="368280" progId="Equation.DSMT4">
                  <p:embed/>
                  <p:pic>
                    <p:nvPicPr>
                      <p:cNvPr id="0" name=""/>
                      <p:cNvPicPr>
                        <a:picLocks noChangeAspect="1" noChangeArrowheads="1"/>
                      </p:cNvPicPr>
                      <p:nvPr/>
                    </p:nvPicPr>
                    <p:blipFill>
                      <a:blip r:embed="rId9"/>
                      <a:srcRect/>
                      <a:stretch>
                        <a:fillRect/>
                      </a:stretch>
                    </p:blipFill>
                    <p:spPr bwMode="auto">
                      <a:xfrm>
                        <a:off x="3671451" y="1467984"/>
                        <a:ext cx="1039812"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86"/>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5181600" y="3451734"/>
            <a:ext cx="3048000" cy="285013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12"/>
          <p:cNvSpPr/>
          <p:nvPr/>
        </p:nvSpPr>
        <p:spPr>
          <a:xfrm>
            <a:off x="7523660" y="499824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2299104120"/>
              </p:ext>
            </p:extLst>
          </p:nvPr>
        </p:nvGraphicFramePr>
        <p:xfrm>
          <a:off x="1808163" y="2865438"/>
          <a:ext cx="2133600" cy="790575"/>
        </p:xfrm>
        <a:graphic>
          <a:graphicData uri="http://schemas.openxmlformats.org/presentationml/2006/ole">
            <mc:AlternateContent xmlns:mc="http://schemas.openxmlformats.org/markup-compatibility/2006">
              <mc:Choice xmlns:v="urn:schemas-microsoft-com:vml" Requires="v">
                <p:oleObj spid="_x0000_s43082" name="Equation" r:id="rId11" imgW="1091880" imgH="406080" progId="Equation.DSMT4">
                  <p:embed/>
                </p:oleObj>
              </mc:Choice>
              <mc:Fallback>
                <p:oleObj name="Equation" r:id="rId11" imgW="1091880" imgH="406080" progId="Equation.DSMT4">
                  <p:embed/>
                  <p:pic>
                    <p:nvPicPr>
                      <p:cNvPr id="0" name=""/>
                      <p:cNvPicPr>
                        <a:picLocks noChangeAspect="1" noChangeArrowheads="1"/>
                      </p:cNvPicPr>
                      <p:nvPr/>
                    </p:nvPicPr>
                    <p:blipFill>
                      <a:blip r:embed="rId12"/>
                      <a:srcRect/>
                      <a:stretch>
                        <a:fillRect/>
                      </a:stretch>
                    </p:blipFill>
                    <p:spPr bwMode="auto">
                      <a:xfrm>
                        <a:off x="1808163" y="2865438"/>
                        <a:ext cx="2133600"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p:nvPr/>
        </p:nvSpPr>
        <p:spPr>
          <a:xfrm>
            <a:off x="6779686" y="3984116"/>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5618704" y="4363026"/>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2965406405"/>
              </p:ext>
            </p:extLst>
          </p:nvPr>
        </p:nvGraphicFramePr>
        <p:xfrm>
          <a:off x="1760538" y="3590925"/>
          <a:ext cx="2179637" cy="792163"/>
        </p:xfrm>
        <a:graphic>
          <a:graphicData uri="http://schemas.openxmlformats.org/presentationml/2006/ole">
            <mc:AlternateContent xmlns:mc="http://schemas.openxmlformats.org/markup-compatibility/2006">
              <mc:Choice xmlns:v="urn:schemas-microsoft-com:vml" Requires="v">
                <p:oleObj spid="_x0000_s43083" name="Equation" r:id="rId13" imgW="1117440" imgH="406080" progId="Equation.DSMT4">
                  <p:embed/>
                </p:oleObj>
              </mc:Choice>
              <mc:Fallback>
                <p:oleObj name="Equation" r:id="rId13" imgW="1117440" imgH="406080" progId="Equation.DSMT4">
                  <p:embed/>
                  <p:pic>
                    <p:nvPicPr>
                      <p:cNvPr id="0" name=""/>
                      <p:cNvPicPr>
                        <a:picLocks noChangeAspect="1" noChangeArrowheads="1"/>
                      </p:cNvPicPr>
                      <p:nvPr/>
                    </p:nvPicPr>
                    <p:blipFill>
                      <a:blip r:embed="rId14"/>
                      <a:srcRect/>
                      <a:stretch>
                        <a:fillRect/>
                      </a:stretch>
                    </p:blipFill>
                    <p:spPr bwMode="auto">
                      <a:xfrm>
                        <a:off x="1760538" y="3590925"/>
                        <a:ext cx="2179637" cy="79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3454336766"/>
              </p:ext>
            </p:extLst>
          </p:nvPr>
        </p:nvGraphicFramePr>
        <p:xfrm>
          <a:off x="1749425" y="5772150"/>
          <a:ext cx="3051175" cy="790575"/>
        </p:xfrm>
        <a:graphic>
          <a:graphicData uri="http://schemas.openxmlformats.org/presentationml/2006/ole">
            <mc:AlternateContent xmlns:mc="http://schemas.openxmlformats.org/markup-compatibility/2006">
              <mc:Choice xmlns:v="urn:schemas-microsoft-com:vml" Requires="v">
                <p:oleObj spid="_x0000_s43084" name="Equation" r:id="rId15" imgW="1562040" imgH="406080" progId="Equation.DSMT4">
                  <p:embed/>
                </p:oleObj>
              </mc:Choice>
              <mc:Fallback>
                <p:oleObj name="Equation" r:id="rId15" imgW="1562040" imgH="406080" progId="Equation.DSMT4">
                  <p:embed/>
                  <p:pic>
                    <p:nvPicPr>
                      <p:cNvPr id="0" name=""/>
                      <p:cNvPicPr>
                        <a:picLocks noChangeAspect="1" noChangeArrowheads="1"/>
                      </p:cNvPicPr>
                      <p:nvPr/>
                    </p:nvPicPr>
                    <p:blipFill>
                      <a:blip r:embed="rId16"/>
                      <a:srcRect/>
                      <a:stretch>
                        <a:fillRect/>
                      </a:stretch>
                    </p:blipFill>
                    <p:spPr bwMode="auto">
                      <a:xfrm>
                        <a:off x="1749425" y="5772150"/>
                        <a:ext cx="30511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7" name="Straight Connector 6"/>
          <p:cNvCxnSpPr/>
          <p:nvPr/>
        </p:nvCxnSpPr>
        <p:spPr>
          <a:xfrm flipV="1">
            <a:off x="5667274" y="5036344"/>
            <a:ext cx="845445" cy="62658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a:stCxn id="13" idx="6"/>
          </p:cNvCxnSpPr>
          <p:nvPr/>
        </p:nvCxnSpPr>
        <p:spPr>
          <a:xfrm flipH="1" flipV="1">
            <a:off x="6510335" y="5033961"/>
            <a:ext cx="1104765" cy="833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a:off x="5664424" y="4408274"/>
            <a:ext cx="843532" cy="62807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29" name="Oval 28"/>
          <p:cNvSpPr/>
          <p:nvPr/>
        </p:nvSpPr>
        <p:spPr>
          <a:xfrm>
            <a:off x="6580979" y="4896842"/>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Oval 29"/>
          <p:cNvSpPr/>
          <p:nvPr/>
        </p:nvSpPr>
        <p:spPr>
          <a:xfrm>
            <a:off x="6578598" y="5099249"/>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1" name="Oval 30"/>
          <p:cNvSpPr/>
          <p:nvPr/>
        </p:nvSpPr>
        <p:spPr>
          <a:xfrm>
            <a:off x="6309520" y="4994474"/>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23" name="Object 22"/>
          <p:cNvGraphicFramePr>
            <a:graphicFrameLocks noChangeAspect="1"/>
          </p:cNvGraphicFramePr>
          <p:nvPr>
            <p:extLst>
              <p:ext uri="{D42A27DB-BD31-4B8C-83A1-F6EECF244321}">
                <p14:modId xmlns:p14="http://schemas.microsoft.com/office/powerpoint/2010/main" val="797614664"/>
              </p:ext>
            </p:extLst>
          </p:nvPr>
        </p:nvGraphicFramePr>
        <p:xfrm>
          <a:off x="1771650" y="4314825"/>
          <a:ext cx="2157413" cy="788988"/>
        </p:xfrm>
        <a:graphic>
          <a:graphicData uri="http://schemas.openxmlformats.org/presentationml/2006/ole">
            <mc:AlternateContent xmlns:mc="http://schemas.openxmlformats.org/markup-compatibility/2006">
              <mc:Choice xmlns:v="urn:schemas-microsoft-com:vml" Requires="v">
                <p:oleObj spid="_x0000_s43085" name="Equation" r:id="rId17" imgW="1104840" imgH="406080" progId="Equation.DSMT4">
                  <p:embed/>
                </p:oleObj>
              </mc:Choice>
              <mc:Fallback>
                <p:oleObj name="Equation" r:id="rId17" imgW="1104840" imgH="406080" progId="Equation.DSMT4">
                  <p:embed/>
                  <p:pic>
                    <p:nvPicPr>
                      <p:cNvPr id="0" name=""/>
                      <p:cNvPicPr>
                        <a:picLocks noChangeAspect="1" noChangeArrowheads="1"/>
                      </p:cNvPicPr>
                      <p:nvPr/>
                    </p:nvPicPr>
                    <p:blipFill>
                      <a:blip r:embed="rId18"/>
                      <a:srcRect/>
                      <a:stretch>
                        <a:fillRect/>
                      </a:stretch>
                    </p:blipFill>
                    <p:spPr bwMode="auto">
                      <a:xfrm>
                        <a:off x="1771650" y="4314825"/>
                        <a:ext cx="2157413" cy="78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3"/>
          <p:cNvGraphicFramePr>
            <a:graphicFrameLocks noChangeAspect="1"/>
          </p:cNvGraphicFramePr>
          <p:nvPr>
            <p:extLst>
              <p:ext uri="{D42A27DB-BD31-4B8C-83A1-F6EECF244321}">
                <p14:modId xmlns:p14="http://schemas.microsoft.com/office/powerpoint/2010/main" val="2432232345"/>
              </p:ext>
            </p:extLst>
          </p:nvPr>
        </p:nvGraphicFramePr>
        <p:xfrm>
          <a:off x="1773278" y="5040156"/>
          <a:ext cx="2156114" cy="790864"/>
        </p:xfrm>
        <a:graphic>
          <a:graphicData uri="http://schemas.openxmlformats.org/presentationml/2006/ole">
            <mc:AlternateContent xmlns:mc="http://schemas.openxmlformats.org/markup-compatibility/2006">
              <mc:Choice xmlns:v="urn:schemas-microsoft-com:vml" Requires="v">
                <p:oleObj spid="_x0000_s43086" name="Equation" r:id="rId19" imgW="1104840" imgH="406080" progId="Equation.DSMT4">
                  <p:embed/>
                </p:oleObj>
              </mc:Choice>
              <mc:Fallback>
                <p:oleObj name="Equation" r:id="rId19" imgW="1104840" imgH="406080" progId="Equation.DSMT4">
                  <p:embed/>
                  <p:pic>
                    <p:nvPicPr>
                      <p:cNvPr id="0" name=""/>
                      <p:cNvPicPr>
                        <a:picLocks noChangeAspect="1" noChangeArrowheads="1"/>
                      </p:cNvPicPr>
                      <p:nvPr/>
                    </p:nvPicPr>
                    <p:blipFill>
                      <a:blip r:embed="rId20"/>
                      <a:srcRect/>
                      <a:stretch>
                        <a:fillRect/>
                      </a:stretch>
                    </p:blipFill>
                    <p:spPr bwMode="auto">
                      <a:xfrm>
                        <a:off x="1773278" y="5040156"/>
                        <a:ext cx="2156114" cy="79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Oval 24"/>
          <p:cNvSpPr/>
          <p:nvPr/>
        </p:nvSpPr>
        <p:spPr>
          <a:xfrm>
            <a:off x="5620178" y="5616298"/>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6779686" y="6017282"/>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27" name="Straight Connector 26"/>
          <p:cNvCxnSpPr/>
          <p:nvPr/>
        </p:nvCxnSpPr>
        <p:spPr>
          <a:xfrm flipH="1">
            <a:off x="6507956" y="4031745"/>
            <a:ext cx="317451" cy="100221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6503194" y="5036344"/>
            <a:ext cx="321207" cy="102280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38" name="Oval 37"/>
          <p:cNvSpPr/>
          <p:nvPr/>
        </p:nvSpPr>
        <p:spPr>
          <a:xfrm>
            <a:off x="6411910" y="5139730"/>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9" name="Oval 38"/>
          <p:cNvSpPr/>
          <p:nvPr/>
        </p:nvSpPr>
        <p:spPr>
          <a:xfrm>
            <a:off x="6416671" y="4853979"/>
            <a:ext cx="91440" cy="8810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6" name="Audio 5">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2361147480"/>
      </p:ext>
    </p:extLst>
  </p:cSld>
  <p:clrMapOvr>
    <a:masterClrMapping/>
  </p:clrMapOvr>
  <mc:AlternateContent xmlns:mc="http://schemas.openxmlformats.org/markup-compatibility/2006">
    <mc:Choice xmlns:p14="http://schemas.microsoft.com/office/powerpoint/2010/main" Requires="p14">
      <p:transition spd="slow" p14:dur="2000" advTm="90105"/>
    </mc:Choice>
    <mc:Fallback>
      <p:transition spd="slow" advTm="9010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9"/>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9"/>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20"/>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7"/>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3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8"/>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63" fill="hold" display="0">
                  <p:stCondLst>
                    <p:cond delay="indefinite"/>
                  </p:stCondLst>
                  <p:endCondLst>
                    <p:cond evt="onStopAudio" delay="0">
                      <p:tgtEl>
                        <p:sldTgt/>
                      </p:tgtEl>
                    </p:cond>
                  </p:endCondLst>
                </p:cTn>
                <p:tgtEl>
                  <p:spTgt spid="6"/>
                </p:tgtEl>
              </p:cMediaNode>
            </p:audio>
          </p:childTnLst>
        </p:cTn>
      </p:par>
    </p:tnLst>
    <p:bldLst>
      <p:bldP spid="13" grpId="0" animBg="1"/>
      <p:bldP spid="16" grpId="0" animBg="1"/>
      <p:bldP spid="17" grpId="0" animBg="1"/>
      <p:bldP spid="29" grpId="0" animBg="1"/>
      <p:bldP spid="30" grpId="0" animBg="1"/>
      <p:bldP spid="31" grpId="0" animBg="1"/>
      <p:bldP spid="25" grpId="0" animBg="1"/>
      <p:bldP spid="26" grpId="0" animBg="1"/>
      <p:bldP spid="38" grpId="0" animBg="1"/>
      <p:bldP spid="3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i="1" dirty="0" smtClean="0"/>
              <a:t>n</a:t>
            </a:r>
            <a:r>
              <a:rPr lang="en-US" baseline="30000" dirty="0" smtClean="0"/>
              <a:t>th</a:t>
            </a:r>
            <a:r>
              <a:rPr lang="en-US" dirty="0" smtClean="0"/>
              <a:t> </a:t>
            </a:r>
            <a:r>
              <a:rPr lang="en-US" dirty="0"/>
              <a:t>roots of unity</a:t>
            </a:r>
            <a:endParaRPr lang="en-CA" dirty="0"/>
          </a:p>
        </p:txBody>
      </p:sp>
      <p:sp>
        <p:nvSpPr>
          <p:cNvPr id="3" name="Content Placeholder 2"/>
          <p:cNvSpPr>
            <a:spLocks noGrp="1"/>
          </p:cNvSpPr>
          <p:nvPr>
            <p:ph idx="1"/>
          </p:nvPr>
        </p:nvSpPr>
        <p:spPr/>
        <p:txBody>
          <a:bodyPr/>
          <a:lstStyle/>
          <a:p>
            <a:r>
              <a:rPr lang="en-US" dirty="0" smtClean="0"/>
              <a:t>The </a:t>
            </a:r>
            <a:r>
              <a:rPr lang="en-US" i="1" dirty="0" smtClean="0"/>
              <a:t>n</a:t>
            </a:r>
            <a:r>
              <a:rPr lang="en-US" baseline="30000" dirty="0" smtClean="0"/>
              <a:t>th</a:t>
            </a:r>
            <a:r>
              <a:rPr lang="en-US" dirty="0" smtClean="0"/>
              <a:t> roots of unity are all numbers which raised to the power </a:t>
            </a:r>
            <a:r>
              <a:rPr lang="en-US" i="1" dirty="0" smtClean="0"/>
              <a:t>n</a:t>
            </a:r>
            <a:r>
              <a:rPr lang="en-US" dirty="0" smtClean="0"/>
              <a:t> equal the value one</a:t>
            </a:r>
            <a:endParaRPr lang="en-US" dirty="0"/>
          </a:p>
          <a:p>
            <a:pPr lvl="1"/>
            <a:r>
              <a:rPr lang="en-US" dirty="0" smtClean="0"/>
              <a:t>These are the roots of the polynomial </a:t>
            </a:r>
            <a:r>
              <a:rPr lang="en-US" i="1" dirty="0" err="1" smtClean="0">
                <a:latin typeface="Times New Roman" panose="02020603050405020304" pitchFamily="18" charset="0"/>
              </a:rPr>
              <a:t>z</a:t>
            </a:r>
            <a:r>
              <a:rPr lang="en-US" i="1" baseline="30000" dirty="0" err="1" smtClean="0">
                <a:latin typeface="Times New Roman" panose="02020603050405020304" pitchFamily="18" charset="0"/>
              </a:rPr>
              <a:t>n</a:t>
            </a:r>
            <a:r>
              <a:rPr lang="en-US" dirty="0" smtClean="0">
                <a:latin typeface="Times New Roman" panose="02020603050405020304" pitchFamily="18" charset="0"/>
              </a:rPr>
              <a:t>  – 1</a:t>
            </a:r>
            <a:endParaRPr lang="en-US" dirty="0">
              <a:latin typeface="Times New Roman" panose="02020603050405020304" pitchFamily="18" charset="0"/>
            </a:endParaRPr>
          </a:p>
          <a:p>
            <a:pPr lvl="2"/>
            <a:r>
              <a:rPr lang="en-US" dirty="0" smtClean="0"/>
              <a:t>There will be exactly </a:t>
            </a:r>
            <a:r>
              <a:rPr lang="en-US" i="1" dirty="0" smtClean="0"/>
              <a:t>n </a:t>
            </a:r>
            <a:r>
              <a:rPr lang="en-US" dirty="0" smtClean="0"/>
              <a:t>roots</a:t>
            </a:r>
          </a:p>
          <a:p>
            <a:pPr lvl="2"/>
            <a:endParaRPr lang="en-US" dirty="0">
              <a:latin typeface="Times New Roman" panose="02020603050405020304" pitchFamily="18" charset="0"/>
            </a:endParaRPr>
          </a:p>
          <a:p>
            <a:r>
              <a:rPr lang="en-US" dirty="0" smtClean="0"/>
              <a:t>In the polar representation, note that </a:t>
            </a:r>
          </a:p>
          <a:p>
            <a:endParaRPr lang="en-US" dirty="0">
              <a:latin typeface="Times New Roman" panose="02020603050405020304" pitchFamily="18" charset="0"/>
            </a:endParaRPr>
          </a:p>
          <a:p>
            <a:pPr lvl="1"/>
            <a:endParaRPr lang="en-US" dirty="0" smtClean="0">
              <a:latin typeface="Times New Roman" panose="02020603050405020304" pitchFamily="18" charset="0"/>
            </a:endParaRPr>
          </a:p>
          <a:p>
            <a:pPr lvl="1"/>
            <a:r>
              <a:rPr lang="en-US" dirty="0" smtClean="0">
                <a:latin typeface="Times New Roman" panose="02020603050405020304" pitchFamily="18" charset="0"/>
              </a:rPr>
              <a:t>Thus,                      or </a:t>
            </a: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9</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2781384894"/>
              </p:ext>
            </p:extLst>
          </p:nvPr>
        </p:nvGraphicFramePr>
        <p:xfrm>
          <a:off x="3503613" y="3889375"/>
          <a:ext cx="2179637" cy="542925"/>
        </p:xfrm>
        <a:graphic>
          <a:graphicData uri="http://schemas.openxmlformats.org/presentationml/2006/ole">
            <mc:AlternateContent xmlns:mc="http://schemas.openxmlformats.org/markup-compatibility/2006">
              <mc:Choice xmlns:v="urn:schemas-microsoft-com:vml" Requires="v">
                <p:oleObj spid="_x0000_s44058" name="Equation" r:id="rId6" imgW="1015920" imgH="253800" progId="Equation.DSMT4">
                  <p:embed/>
                </p:oleObj>
              </mc:Choice>
              <mc:Fallback>
                <p:oleObj name="Equation" r:id="rId6" imgW="1015920" imgH="253800" progId="Equation.DSMT4">
                  <p:embed/>
                  <p:pic>
                    <p:nvPicPr>
                      <p:cNvPr id="0" name=""/>
                      <p:cNvPicPr>
                        <a:picLocks noChangeAspect="1" noChangeArrowheads="1"/>
                      </p:cNvPicPr>
                      <p:nvPr/>
                    </p:nvPicPr>
                    <p:blipFill>
                      <a:blip r:embed="rId7"/>
                      <a:srcRect/>
                      <a:stretch>
                        <a:fillRect/>
                      </a:stretch>
                    </p:blipFill>
                    <p:spPr bwMode="auto">
                      <a:xfrm>
                        <a:off x="3503613" y="3889375"/>
                        <a:ext cx="2179637" cy="542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1477110870"/>
              </p:ext>
            </p:extLst>
          </p:nvPr>
        </p:nvGraphicFramePr>
        <p:xfrm>
          <a:off x="1957388" y="4630738"/>
          <a:ext cx="1363662" cy="444500"/>
        </p:xfrm>
        <a:graphic>
          <a:graphicData uri="http://schemas.openxmlformats.org/presentationml/2006/ole">
            <mc:AlternateContent xmlns:mc="http://schemas.openxmlformats.org/markup-compatibility/2006">
              <mc:Choice xmlns:v="urn:schemas-microsoft-com:vml" Requires="v">
                <p:oleObj spid="_x0000_s44059" name="Equation" r:id="rId8" imgW="698400" imgH="228600" progId="Equation.DSMT4">
                  <p:embed/>
                </p:oleObj>
              </mc:Choice>
              <mc:Fallback>
                <p:oleObj name="Equation" r:id="rId8" imgW="698400" imgH="228600" progId="Equation.DSMT4">
                  <p:embed/>
                  <p:pic>
                    <p:nvPicPr>
                      <p:cNvPr id="0" name=""/>
                      <p:cNvPicPr>
                        <a:picLocks noChangeAspect="1" noChangeArrowheads="1"/>
                      </p:cNvPicPr>
                      <p:nvPr/>
                    </p:nvPicPr>
                    <p:blipFill>
                      <a:blip r:embed="rId9"/>
                      <a:srcRect/>
                      <a:stretch>
                        <a:fillRect/>
                      </a:stretch>
                    </p:blipFill>
                    <p:spPr bwMode="auto">
                      <a:xfrm>
                        <a:off x="1957388" y="4630738"/>
                        <a:ext cx="1363662"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812493819"/>
              </p:ext>
            </p:extLst>
          </p:nvPr>
        </p:nvGraphicFramePr>
        <p:xfrm>
          <a:off x="3664564" y="4495466"/>
          <a:ext cx="1039812" cy="715962"/>
        </p:xfrm>
        <a:graphic>
          <a:graphicData uri="http://schemas.openxmlformats.org/presentationml/2006/ole">
            <mc:AlternateContent xmlns:mc="http://schemas.openxmlformats.org/markup-compatibility/2006">
              <mc:Choice xmlns:v="urn:schemas-microsoft-com:vml" Requires="v">
                <p:oleObj spid="_x0000_s44060" name="Equation" r:id="rId10" imgW="533160" imgH="368280" progId="Equation.DSMT4">
                  <p:embed/>
                </p:oleObj>
              </mc:Choice>
              <mc:Fallback>
                <p:oleObj name="Equation" r:id="rId10" imgW="533160" imgH="368280" progId="Equation.DSMT4">
                  <p:embed/>
                  <p:pic>
                    <p:nvPicPr>
                      <p:cNvPr id="0" name=""/>
                      <p:cNvPicPr>
                        <a:picLocks noChangeAspect="1" noChangeArrowheads="1"/>
                      </p:cNvPicPr>
                      <p:nvPr/>
                    </p:nvPicPr>
                    <p:blipFill>
                      <a:blip r:embed="rId11"/>
                      <a:srcRect/>
                      <a:stretch>
                        <a:fillRect/>
                      </a:stretch>
                    </p:blipFill>
                    <p:spPr bwMode="auto">
                      <a:xfrm>
                        <a:off x="3664564" y="4495466"/>
                        <a:ext cx="1039812"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9" name="Audio 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12"/>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3894835032"/>
      </p:ext>
    </p:extLst>
  </p:cSld>
  <p:clrMapOvr>
    <a:masterClrMapping/>
  </p:clrMapOvr>
  <mc:AlternateContent xmlns:mc="http://schemas.openxmlformats.org/markup-compatibility/2006">
    <mc:Choice xmlns:p14="http://schemas.microsoft.com/office/powerpoint/2010/main" Requires="p14">
      <p:transition spd="slow" p14:dur="2000" advTm="58028"/>
    </mc:Choice>
    <mc:Fallback>
      <p:transition spd="slow" advTm="580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27" fill="hold" display="0">
                  <p:stCondLst>
                    <p:cond delay="indefinite"/>
                  </p:stCondLst>
                  <p:endCondLst>
                    <p:cond evt="onStopAudio" delay="0">
                      <p:tgtEl>
                        <p:sldTgt/>
                      </p:tgtEl>
                    </p:cond>
                  </p:endCondLst>
                </p:cTn>
                <p:tgtEl>
                  <p:spTgt spid="9"/>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t>
            </a:r>
            <a:r>
              <a:rPr lang="en-US" i="1" dirty="0" smtClean="0"/>
              <a:t>n</a:t>
            </a:r>
            <a:r>
              <a:rPr lang="en-US" baseline="30000" dirty="0" smtClean="0"/>
              <a:t>th</a:t>
            </a:r>
            <a:r>
              <a:rPr lang="en-US" dirty="0" smtClean="0"/>
              <a:t> </a:t>
            </a:r>
            <a:r>
              <a:rPr lang="en-US" dirty="0"/>
              <a:t>roots of unity</a:t>
            </a:r>
            <a:endParaRPr lang="en-CA" dirty="0"/>
          </a:p>
        </p:txBody>
      </p:sp>
      <p:sp>
        <p:nvSpPr>
          <p:cNvPr id="3" name="Content Placeholder 2"/>
          <p:cNvSpPr>
            <a:spLocks noGrp="1"/>
          </p:cNvSpPr>
          <p:nvPr>
            <p:ph idx="1"/>
          </p:nvPr>
        </p:nvSpPr>
        <p:spPr/>
        <p:txBody>
          <a:bodyPr/>
          <a:lstStyle/>
          <a:p>
            <a:r>
              <a:rPr lang="en-US" dirty="0" smtClean="0"/>
              <a:t>Thus, the roots will </a:t>
            </a:r>
            <a:r>
              <a:rPr lang="en-US" dirty="0" smtClean="0"/>
              <a:t>have the arguments</a:t>
            </a:r>
            <a:endParaRPr lang="en-US" dirty="0" smtClean="0"/>
          </a:p>
          <a:p>
            <a:pPr lvl="2"/>
            <a:endParaRPr lang="en-US" dirty="0">
              <a:latin typeface="Times New Roman" panose="02020603050405020304" pitchFamily="18" charset="0"/>
            </a:endParaRPr>
          </a:p>
          <a:p>
            <a:endParaRPr lang="en-US" dirty="0">
              <a:latin typeface="Times New Roman" panose="02020603050405020304" pitchFamily="18" charset="0"/>
            </a:endParaRPr>
          </a:p>
          <a:p>
            <a:pPr lvl="1"/>
            <a:endParaRPr lang="en-US" dirty="0" smtClean="0">
              <a:latin typeface="Times New Roman" panose="02020603050405020304" pitchFamily="18" charset="0"/>
            </a:endParaRPr>
          </a:p>
        </p:txBody>
      </p:sp>
      <p:sp>
        <p:nvSpPr>
          <p:cNvPr id="11" name="Footer Placeholder 10"/>
          <p:cNvSpPr>
            <a:spLocks noGrp="1"/>
          </p:cNvSpPr>
          <p:nvPr>
            <p:ph type="ftr" sz="quarter" idx="11"/>
          </p:nvPr>
        </p:nvSpPr>
        <p:spPr/>
        <p:txBody>
          <a:bodyPr/>
          <a:lstStyle/>
          <a:p>
            <a:r>
              <a:rPr lang="en-CA" smtClean="0"/>
              <a:t>The roots of unity</a:t>
            </a:r>
            <a:endParaRPr lang="en-CA" i="1" dirty="0"/>
          </a:p>
        </p:txBody>
      </p:sp>
      <p:sp>
        <p:nvSpPr>
          <p:cNvPr id="12" name="Slide Number Placeholder 11"/>
          <p:cNvSpPr>
            <a:spLocks noGrp="1"/>
          </p:cNvSpPr>
          <p:nvPr>
            <p:ph type="sldNum" sz="quarter" idx="12"/>
          </p:nvPr>
        </p:nvSpPr>
        <p:spPr/>
        <p:txBody>
          <a:bodyPr/>
          <a:lstStyle/>
          <a:p>
            <a:fld id="{42EF6DC8-DA9C-4533-8A40-BB00A2545AF8}" type="slidenum">
              <a:rPr lang="en-CA" smtClean="0"/>
              <a:pPr/>
              <a:t>10</a:t>
            </a:fld>
            <a:endParaRPr lang="en-CA" dirty="0"/>
          </a:p>
        </p:txBody>
      </p:sp>
      <p:graphicFrame>
        <p:nvGraphicFramePr>
          <p:cNvPr id="4" name="Object 3"/>
          <p:cNvGraphicFramePr>
            <a:graphicFrameLocks noChangeAspect="1"/>
          </p:cNvGraphicFramePr>
          <p:nvPr>
            <p:extLst>
              <p:ext uri="{D42A27DB-BD31-4B8C-83A1-F6EECF244321}">
                <p14:modId xmlns:p14="http://schemas.microsoft.com/office/powerpoint/2010/main" val="343754853"/>
              </p:ext>
            </p:extLst>
          </p:nvPr>
        </p:nvGraphicFramePr>
        <p:xfrm>
          <a:off x="1801273" y="2150393"/>
          <a:ext cx="1907886" cy="789421"/>
        </p:xfrm>
        <a:graphic>
          <a:graphicData uri="http://schemas.openxmlformats.org/presentationml/2006/ole">
            <mc:AlternateContent xmlns:mc="http://schemas.openxmlformats.org/markup-compatibility/2006">
              <mc:Choice xmlns:v="urn:schemas-microsoft-com:vml" Requires="v">
                <p:oleObj spid="_x0000_s45128" name="Equation" r:id="rId6" imgW="977760" imgH="406080" progId="Equation.DSMT4">
                  <p:embed/>
                </p:oleObj>
              </mc:Choice>
              <mc:Fallback>
                <p:oleObj name="Equation" r:id="rId6" imgW="977760" imgH="406080" progId="Equation.DSMT4">
                  <p:embed/>
                  <p:pic>
                    <p:nvPicPr>
                      <p:cNvPr id="0" name=""/>
                      <p:cNvPicPr>
                        <a:picLocks noChangeAspect="1" noChangeArrowheads="1"/>
                      </p:cNvPicPr>
                      <p:nvPr/>
                    </p:nvPicPr>
                    <p:blipFill>
                      <a:blip r:embed="rId7"/>
                      <a:srcRect/>
                      <a:stretch>
                        <a:fillRect/>
                      </a:stretch>
                    </p:blipFill>
                    <p:spPr bwMode="auto">
                      <a:xfrm>
                        <a:off x="1801273" y="2150393"/>
                        <a:ext cx="1907886" cy="78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3971708165"/>
              </p:ext>
            </p:extLst>
          </p:nvPr>
        </p:nvGraphicFramePr>
        <p:xfrm>
          <a:off x="5571343" y="1467984"/>
          <a:ext cx="1039812" cy="715962"/>
        </p:xfrm>
        <a:graphic>
          <a:graphicData uri="http://schemas.openxmlformats.org/presentationml/2006/ole">
            <mc:AlternateContent xmlns:mc="http://schemas.openxmlformats.org/markup-compatibility/2006">
              <mc:Choice xmlns:v="urn:schemas-microsoft-com:vml" Requires="v">
                <p:oleObj spid="_x0000_s45129" name="Equation" r:id="rId8" imgW="533160" imgH="368280" progId="Equation.DSMT4">
                  <p:embed/>
                </p:oleObj>
              </mc:Choice>
              <mc:Fallback>
                <p:oleObj name="Equation" r:id="rId8" imgW="533160" imgH="368280" progId="Equation.DSMT4">
                  <p:embed/>
                  <p:pic>
                    <p:nvPicPr>
                      <p:cNvPr id="0" name=""/>
                      <p:cNvPicPr>
                        <a:picLocks noChangeAspect="1" noChangeArrowheads="1"/>
                      </p:cNvPicPr>
                      <p:nvPr/>
                    </p:nvPicPr>
                    <p:blipFill>
                      <a:blip r:embed="rId9"/>
                      <a:srcRect/>
                      <a:stretch>
                        <a:fillRect/>
                      </a:stretch>
                    </p:blipFill>
                    <p:spPr bwMode="auto">
                      <a:xfrm>
                        <a:off x="5571343" y="1467984"/>
                        <a:ext cx="1039812"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pic>
        <p:nvPicPr>
          <p:cNvPr id="10" name="Picture 86"/>
          <p:cNvPicPr>
            <a:picLocks noChangeAspect="1" noChangeArrowheads="1"/>
          </p:cNvPicPr>
          <p:nvPr/>
        </p:nvPicPr>
        <p:blipFill>
          <a:blip r:embed="rId10">
            <a:extLst>
              <a:ext uri="{28A0092B-C50C-407E-A947-70E740481C1C}">
                <a14:useLocalDpi xmlns:a14="http://schemas.microsoft.com/office/drawing/2010/main" val="0"/>
              </a:ext>
            </a:extLst>
          </a:blip>
          <a:stretch>
            <a:fillRect/>
          </a:stretch>
        </p:blipFill>
        <p:spPr bwMode="auto">
          <a:xfrm>
            <a:off x="5181600" y="3451734"/>
            <a:ext cx="3047999" cy="2850132"/>
          </a:xfrm>
          <a:prstGeom prst="rect">
            <a:avLst/>
          </a:prstGeom>
          <a:noFill/>
          <a:extLst>
            <a:ext uri="{909E8E84-426E-40DD-AFC4-6F175D3DCCD1}">
              <a14:hiddenFill xmlns:a14="http://schemas.microsoft.com/office/drawing/2010/main">
                <a:solidFill>
                  <a:srgbClr val="FFFFFF"/>
                </a:solidFill>
              </a14:hiddenFill>
            </a:ext>
          </a:extLst>
        </p:spPr>
      </p:pic>
      <p:sp>
        <p:nvSpPr>
          <p:cNvPr id="13" name="Oval 12"/>
          <p:cNvSpPr/>
          <p:nvPr/>
        </p:nvSpPr>
        <p:spPr>
          <a:xfrm>
            <a:off x="7523660" y="499824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5" name="Object 14"/>
          <p:cNvGraphicFramePr>
            <a:graphicFrameLocks noChangeAspect="1"/>
          </p:cNvGraphicFramePr>
          <p:nvPr>
            <p:extLst>
              <p:ext uri="{D42A27DB-BD31-4B8C-83A1-F6EECF244321}">
                <p14:modId xmlns:p14="http://schemas.microsoft.com/office/powerpoint/2010/main" val="2426174064"/>
              </p:ext>
            </p:extLst>
          </p:nvPr>
        </p:nvGraphicFramePr>
        <p:xfrm>
          <a:off x="1821441" y="2866168"/>
          <a:ext cx="2107045" cy="789421"/>
        </p:xfrm>
        <a:graphic>
          <a:graphicData uri="http://schemas.openxmlformats.org/presentationml/2006/ole">
            <mc:AlternateContent xmlns:mc="http://schemas.openxmlformats.org/markup-compatibility/2006">
              <mc:Choice xmlns:v="urn:schemas-microsoft-com:vml" Requires="v">
                <p:oleObj spid="_x0000_s45130" name="Equation" r:id="rId11" imgW="1079280" imgH="406080" progId="Equation.DSMT4">
                  <p:embed/>
                </p:oleObj>
              </mc:Choice>
              <mc:Fallback>
                <p:oleObj name="Equation" r:id="rId11" imgW="1079280" imgH="406080" progId="Equation.DSMT4">
                  <p:embed/>
                  <p:pic>
                    <p:nvPicPr>
                      <p:cNvPr id="0" name=""/>
                      <p:cNvPicPr>
                        <a:picLocks noChangeAspect="1" noChangeArrowheads="1"/>
                      </p:cNvPicPr>
                      <p:nvPr/>
                    </p:nvPicPr>
                    <p:blipFill>
                      <a:blip r:embed="rId12"/>
                      <a:srcRect/>
                      <a:stretch>
                        <a:fillRect/>
                      </a:stretch>
                    </p:blipFill>
                    <p:spPr bwMode="auto">
                      <a:xfrm>
                        <a:off x="1821441" y="2866168"/>
                        <a:ext cx="2107045" cy="7894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Oval 15"/>
          <p:cNvSpPr/>
          <p:nvPr/>
        </p:nvSpPr>
        <p:spPr>
          <a:xfrm>
            <a:off x="7494061" y="4746116"/>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7" name="Oval 16"/>
          <p:cNvSpPr/>
          <p:nvPr/>
        </p:nvSpPr>
        <p:spPr>
          <a:xfrm>
            <a:off x="7395117" y="4479707"/>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18" name="Object 17"/>
          <p:cNvGraphicFramePr>
            <a:graphicFrameLocks noChangeAspect="1"/>
          </p:cNvGraphicFramePr>
          <p:nvPr>
            <p:extLst>
              <p:ext uri="{D42A27DB-BD31-4B8C-83A1-F6EECF244321}">
                <p14:modId xmlns:p14="http://schemas.microsoft.com/office/powerpoint/2010/main" val="1155023656"/>
              </p:ext>
            </p:extLst>
          </p:nvPr>
        </p:nvGraphicFramePr>
        <p:xfrm>
          <a:off x="1771799" y="3591561"/>
          <a:ext cx="2156114" cy="790864"/>
        </p:xfrm>
        <a:graphic>
          <a:graphicData uri="http://schemas.openxmlformats.org/presentationml/2006/ole">
            <mc:AlternateContent xmlns:mc="http://schemas.openxmlformats.org/markup-compatibility/2006">
              <mc:Choice xmlns:v="urn:schemas-microsoft-com:vml" Requires="v">
                <p:oleObj spid="_x0000_s45131" name="Equation" r:id="rId13" imgW="1104840" imgH="406080" progId="Equation.DSMT4">
                  <p:embed/>
                </p:oleObj>
              </mc:Choice>
              <mc:Fallback>
                <p:oleObj name="Equation" r:id="rId13" imgW="1104840" imgH="406080" progId="Equation.DSMT4">
                  <p:embed/>
                  <p:pic>
                    <p:nvPicPr>
                      <p:cNvPr id="0" name=""/>
                      <p:cNvPicPr>
                        <a:picLocks noChangeAspect="1" noChangeArrowheads="1"/>
                      </p:cNvPicPr>
                      <p:nvPr/>
                    </p:nvPicPr>
                    <p:blipFill>
                      <a:blip r:embed="rId14"/>
                      <a:srcRect/>
                      <a:stretch>
                        <a:fillRect/>
                      </a:stretch>
                    </p:blipFill>
                    <p:spPr bwMode="auto">
                      <a:xfrm>
                        <a:off x="1771799" y="3591561"/>
                        <a:ext cx="2156114" cy="790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8"/>
          <p:cNvGraphicFramePr>
            <a:graphicFrameLocks noChangeAspect="1"/>
          </p:cNvGraphicFramePr>
          <p:nvPr>
            <p:extLst>
              <p:ext uri="{D42A27DB-BD31-4B8C-83A1-F6EECF244321}">
                <p14:modId xmlns:p14="http://schemas.microsoft.com/office/powerpoint/2010/main" val="4172911008"/>
              </p:ext>
            </p:extLst>
          </p:nvPr>
        </p:nvGraphicFramePr>
        <p:xfrm>
          <a:off x="1762125" y="5772150"/>
          <a:ext cx="3025775" cy="790575"/>
        </p:xfrm>
        <a:graphic>
          <a:graphicData uri="http://schemas.openxmlformats.org/presentationml/2006/ole">
            <mc:AlternateContent xmlns:mc="http://schemas.openxmlformats.org/markup-compatibility/2006">
              <mc:Choice xmlns:v="urn:schemas-microsoft-com:vml" Requires="v">
                <p:oleObj spid="_x0000_s45132" name="Equation" r:id="rId15" imgW="1549080" imgH="406080" progId="Equation.DSMT4">
                  <p:embed/>
                </p:oleObj>
              </mc:Choice>
              <mc:Fallback>
                <p:oleObj name="Equation" r:id="rId15" imgW="1549080" imgH="406080" progId="Equation.DSMT4">
                  <p:embed/>
                  <p:pic>
                    <p:nvPicPr>
                      <p:cNvPr id="0" name=""/>
                      <p:cNvPicPr>
                        <a:picLocks noChangeAspect="1" noChangeArrowheads="1"/>
                      </p:cNvPicPr>
                      <p:nvPr/>
                    </p:nvPicPr>
                    <p:blipFill>
                      <a:blip r:embed="rId16"/>
                      <a:srcRect/>
                      <a:stretch>
                        <a:fillRect/>
                      </a:stretch>
                    </p:blipFill>
                    <p:spPr bwMode="auto">
                      <a:xfrm>
                        <a:off x="1762125" y="5772150"/>
                        <a:ext cx="3025775" cy="79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20" name="Straight Connector 19"/>
          <p:cNvCxnSpPr>
            <a:endCxn id="13" idx="6"/>
          </p:cNvCxnSpPr>
          <p:nvPr/>
        </p:nvCxnSpPr>
        <p:spPr>
          <a:xfrm flipV="1">
            <a:off x="6507956" y="5042297"/>
            <a:ext cx="1107144" cy="119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aphicFrame>
        <p:nvGraphicFramePr>
          <p:cNvPr id="24" name="Object 23"/>
          <p:cNvGraphicFramePr>
            <a:graphicFrameLocks noChangeAspect="1"/>
          </p:cNvGraphicFramePr>
          <p:nvPr>
            <p:extLst>
              <p:ext uri="{D42A27DB-BD31-4B8C-83A1-F6EECF244321}">
                <p14:modId xmlns:p14="http://schemas.microsoft.com/office/powerpoint/2010/main" val="443106381"/>
              </p:ext>
            </p:extLst>
          </p:nvPr>
        </p:nvGraphicFramePr>
        <p:xfrm>
          <a:off x="1210202" y="5027613"/>
          <a:ext cx="3443288" cy="815975"/>
        </p:xfrm>
        <a:graphic>
          <a:graphicData uri="http://schemas.openxmlformats.org/presentationml/2006/ole">
            <mc:AlternateContent xmlns:mc="http://schemas.openxmlformats.org/markup-compatibility/2006">
              <mc:Choice xmlns:v="urn:schemas-microsoft-com:vml" Requires="v">
                <p:oleObj spid="_x0000_s45133" name="Equation" r:id="rId17" imgW="1765080" imgH="419040" progId="Equation.DSMT4">
                  <p:embed/>
                </p:oleObj>
              </mc:Choice>
              <mc:Fallback>
                <p:oleObj name="Equation" r:id="rId17" imgW="1765080" imgH="419040" progId="Equation.DSMT4">
                  <p:embed/>
                  <p:pic>
                    <p:nvPicPr>
                      <p:cNvPr id="0" name=""/>
                      <p:cNvPicPr>
                        <a:picLocks noChangeAspect="1" noChangeArrowheads="1"/>
                      </p:cNvPicPr>
                      <p:nvPr/>
                    </p:nvPicPr>
                    <p:blipFill>
                      <a:blip r:embed="rId18"/>
                      <a:srcRect/>
                      <a:stretch>
                        <a:fillRect/>
                      </a:stretch>
                    </p:blipFill>
                    <p:spPr bwMode="auto">
                      <a:xfrm>
                        <a:off x="1210202" y="5027613"/>
                        <a:ext cx="344328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5" name="Oval 24"/>
          <p:cNvSpPr/>
          <p:nvPr/>
        </p:nvSpPr>
        <p:spPr>
          <a:xfrm>
            <a:off x="7232284" y="4263748"/>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Oval 25"/>
          <p:cNvSpPr/>
          <p:nvPr/>
        </p:nvSpPr>
        <p:spPr>
          <a:xfrm>
            <a:off x="7486918" y="5264807"/>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graphicFrame>
        <p:nvGraphicFramePr>
          <p:cNvPr id="32" name="Object 31"/>
          <p:cNvGraphicFramePr>
            <a:graphicFrameLocks noChangeAspect="1"/>
          </p:cNvGraphicFramePr>
          <p:nvPr>
            <p:extLst>
              <p:ext uri="{D42A27DB-BD31-4B8C-83A1-F6EECF244321}">
                <p14:modId xmlns:p14="http://schemas.microsoft.com/office/powerpoint/2010/main" val="2675928255"/>
              </p:ext>
            </p:extLst>
          </p:nvPr>
        </p:nvGraphicFramePr>
        <p:xfrm>
          <a:off x="2965666" y="4486336"/>
          <a:ext cx="147638" cy="320675"/>
        </p:xfrm>
        <a:graphic>
          <a:graphicData uri="http://schemas.openxmlformats.org/presentationml/2006/ole">
            <mc:AlternateContent xmlns:mc="http://schemas.openxmlformats.org/markup-compatibility/2006">
              <mc:Choice xmlns:v="urn:schemas-microsoft-com:vml" Requires="v">
                <p:oleObj spid="_x0000_s45134" name="Equation" r:id="rId19" imgW="75960" imgH="164880" progId="Equation.DSMT4">
                  <p:embed/>
                </p:oleObj>
              </mc:Choice>
              <mc:Fallback>
                <p:oleObj name="Equation" r:id="rId19" imgW="75960" imgH="164880" progId="Equation.DSMT4">
                  <p:embed/>
                  <p:pic>
                    <p:nvPicPr>
                      <p:cNvPr id="0" name=""/>
                      <p:cNvPicPr>
                        <a:picLocks noChangeAspect="1" noChangeArrowheads="1"/>
                      </p:cNvPicPr>
                      <p:nvPr/>
                    </p:nvPicPr>
                    <p:blipFill>
                      <a:blip r:embed="rId20"/>
                      <a:srcRect/>
                      <a:stretch>
                        <a:fillRect/>
                      </a:stretch>
                    </p:blipFill>
                    <p:spPr bwMode="auto">
                      <a:xfrm>
                        <a:off x="2965666" y="4486336"/>
                        <a:ext cx="147638"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Oval 32"/>
          <p:cNvSpPr/>
          <p:nvPr/>
        </p:nvSpPr>
        <p:spPr>
          <a:xfrm>
            <a:off x="7039403" y="4094679"/>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4" name="Oval 33"/>
          <p:cNvSpPr/>
          <p:nvPr/>
        </p:nvSpPr>
        <p:spPr>
          <a:xfrm>
            <a:off x="6791754" y="3980378"/>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6" name="Oval 35"/>
          <p:cNvSpPr/>
          <p:nvPr/>
        </p:nvSpPr>
        <p:spPr>
          <a:xfrm>
            <a:off x="6536962" y="393751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7" name="Oval 36"/>
          <p:cNvSpPr/>
          <p:nvPr/>
        </p:nvSpPr>
        <p:spPr>
          <a:xfrm>
            <a:off x="6272645" y="3951800"/>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0" name="Oval 39"/>
          <p:cNvSpPr/>
          <p:nvPr/>
        </p:nvSpPr>
        <p:spPr>
          <a:xfrm>
            <a:off x="6013091" y="4023236"/>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1" name="Oval 40"/>
          <p:cNvSpPr/>
          <p:nvPr/>
        </p:nvSpPr>
        <p:spPr>
          <a:xfrm>
            <a:off x="5784493" y="4178016"/>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2" name="Oval 41"/>
          <p:cNvSpPr/>
          <p:nvPr/>
        </p:nvSpPr>
        <p:spPr>
          <a:xfrm>
            <a:off x="5608282" y="436851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3" name="Oval 42"/>
          <p:cNvSpPr/>
          <p:nvPr/>
        </p:nvSpPr>
        <p:spPr>
          <a:xfrm>
            <a:off x="5489221" y="4587587"/>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4" name="Oval 43"/>
          <p:cNvSpPr/>
          <p:nvPr/>
        </p:nvSpPr>
        <p:spPr>
          <a:xfrm>
            <a:off x="5408260" y="4854285"/>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5" name="Oval 44"/>
          <p:cNvSpPr/>
          <p:nvPr/>
        </p:nvSpPr>
        <p:spPr>
          <a:xfrm>
            <a:off x="5403499" y="5128127"/>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6" name="Oval 45"/>
          <p:cNvSpPr/>
          <p:nvPr/>
        </p:nvSpPr>
        <p:spPr>
          <a:xfrm>
            <a:off x="5477319" y="5375775"/>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7" name="Oval 46"/>
          <p:cNvSpPr/>
          <p:nvPr/>
        </p:nvSpPr>
        <p:spPr>
          <a:xfrm>
            <a:off x="5598764" y="5616279"/>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8" name="Oval 47"/>
          <p:cNvSpPr/>
          <p:nvPr/>
        </p:nvSpPr>
        <p:spPr>
          <a:xfrm>
            <a:off x="5782121" y="5809158"/>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49" name="Oval 48"/>
          <p:cNvSpPr/>
          <p:nvPr/>
        </p:nvSpPr>
        <p:spPr>
          <a:xfrm>
            <a:off x="5998816" y="5952031"/>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0" name="Oval 49"/>
          <p:cNvSpPr/>
          <p:nvPr/>
        </p:nvSpPr>
        <p:spPr>
          <a:xfrm>
            <a:off x="6260754" y="6035372"/>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1" name="Oval 50"/>
          <p:cNvSpPr/>
          <p:nvPr/>
        </p:nvSpPr>
        <p:spPr>
          <a:xfrm>
            <a:off x="6515548" y="6049657"/>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2" name="Oval 51"/>
          <p:cNvSpPr/>
          <p:nvPr/>
        </p:nvSpPr>
        <p:spPr>
          <a:xfrm>
            <a:off x="6789392" y="5999648"/>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3" name="Oval 52"/>
          <p:cNvSpPr/>
          <p:nvPr/>
        </p:nvSpPr>
        <p:spPr>
          <a:xfrm>
            <a:off x="7020374" y="5890110"/>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4" name="Oval 53"/>
          <p:cNvSpPr/>
          <p:nvPr/>
        </p:nvSpPr>
        <p:spPr>
          <a:xfrm>
            <a:off x="7222781" y="5725804"/>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5" name="Oval 54"/>
          <p:cNvSpPr/>
          <p:nvPr/>
        </p:nvSpPr>
        <p:spPr>
          <a:xfrm>
            <a:off x="7396613" y="5509110"/>
            <a:ext cx="91440" cy="88106"/>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cxnSp>
        <p:nvCxnSpPr>
          <p:cNvPr id="56" name="Straight Connector 55"/>
          <p:cNvCxnSpPr/>
          <p:nvPr/>
        </p:nvCxnSpPr>
        <p:spPr>
          <a:xfrm flipV="1">
            <a:off x="6507956" y="4792550"/>
            <a:ext cx="1037068" cy="24855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flipV="1">
            <a:off x="6510338" y="4526339"/>
            <a:ext cx="931504" cy="51238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flipV="1">
            <a:off x="6505575" y="4307601"/>
            <a:ext cx="771423" cy="73588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6505575" y="4141311"/>
            <a:ext cx="578172" cy="90217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6510338" y="4029390"/>
            <a:ext cx="326131" cy="100933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510338" y="3983948"/>
            <a:ext cx="72825" cy="105477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H="1" flipV="1">
            <a:off x="6316491" y="3998032"/>
            <a:ext cx="193847" cy="1040693"/>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flipH="1" flipV="1">
            <a:off x="6063120" y="4071642"/>
            <a:ext cx="447218" cy="971846"/>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flipH="1" flipV="1">
            <a:off x="5833559" y="4223825"/>
            <a:ext cx="676779" cy="81728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flipH="1" flipV="1">
            <a:off x="5656381" y="4416486"/>
            <a:ext cx="851575" cy="62700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flipH="1" flipV="1">
            <a:off x="5533968" y="4635338"/>
            <a:ext cx="976370" cy="40815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flipH="1" flipV="1">
            <a:off x="5454413" y="4901810"/>
            <a:ext cx="1053543" cy="141678"/>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flipH="1">
            <a:off x="5451051" y="5043488"/>
            <a:ext cx="1059287" cy="13193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flipH="1">
            <a:off x="5521501" y="5041106"/>
            <a:ext cx="988837" cy="37838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flipH="1">
            <a:off x="5646713" y="5045869"/>
            <a:ext cx="861243" cy="61529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flipH="1">
            <a:off x="5829069" y="5045869"/>
            <a:ext cx="681269" cy="80935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flipH="1">
            <a:off x="6044759" y="5045869"/>
            <a:ext cx="465579" cy="951035"/>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flipH="1">
            <a:off x="6308069" y="5041106"/>
            <a:ext cx="199887" cy="1040332"/>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510338" y="5045869"/>
            <a:ext cx="52515" cy="104987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6505575" y="5038725"/>
            <a:ext cx="333490" cy="100941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6507956" y="5038725"/>
            <a:ext cx="562082" cy="89990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6512719" y="5041106"/>
            <a:ext cx="759720" cy="733247"/>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6512719" y="5041106"/>
            <a:ext cx="931168" cy="51183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6507956" y="5045869"/>
            <a:ext cx="1028806" cy="264221"/>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10" name="Oval 109"/>
          <p:cNvSpPr/>
          <p:nvPr/>
        </p:nvSpPr>
        <p:spPr>
          <a:xfrm>
            <a:off x="6926563" y="4958293"/>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3" name="Oval 112"/>
          <p:cNvSpPr/>
          <p:nvPr/>
        </p:nvSpPr>
        <p:spPr>
          <a:xfrm>
            <a:off x="6900370" y="4851137"/>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4" name="Oval 113"/>
          <p:cNvSpPr/>
          <p:nvPr/>
        </p:nvSpPr>
        <p:spPr>
          <a:xfrm>
            <a:off x="6845605" y="4751124"/>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5" name="Oval 114"/>
          <p:cNvSpPr/>
          <p:nvPr/>
        </p:nvSpPr>
        <p:spPr>
          <a:xfrm>
            <a:off x="6767030" y="4663016"/>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6" name="Oval 115"/>
          <p:cNvSpPr/>
          <p:nvPr/>
        </p:nvSpPr>
        <p:spPr>
          <a:xfrm>
            <a:off x="6678931" y="4603480"/>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7" name="Oval 116"/>
          <p:cNvSpPr/>
          <p:nvPr/>
        </p:nvSpPr>
        <p:spPr>
          <a:xfrm>
            <a:off x="6569403" y="4565373"/>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8" name="Oval 117"/>
          <p:cNvSpPr/>
          <p:nvPr/>
        </p:nvSpPr>
        <p:spPr>
          <a:xfrm>
            <a:off x="6459875" y="4555838"/>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9" name="Oval 118"/>
          <p:cNvSpPr/>
          <p:nvPr/>
        </p:nvSpPr>
        <p:spPr>
          <a:xfrm>
            <a:off x="6345585" y="4574875"/>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0" name="Oval 119"/>
          <p:cNvSpPr/>
          <p:nvPr/>
        </p:nvSpPr>
        <p:spPr>
          <a:xfrm>
            <a:off x="6236057" y="4620103"/>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1" name="Oval 120"/>
          <p:cNvSpPr/>
          <p:nvPr/>
        </p:nvSpPr>
        <p:spPr>
          <a:xfrm>
            <a:off x="6145577" y="4693903"/>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2" name="Oval 121"/>
          <p:cNvSpPr/>
          <p:nvPr/>
        </p:nvSpPr>
        <p:spPr>
          <a:xfrm>
            <a:off x="6076526" y="4789132"/>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3" name="Oval 122"/>
          <p:cNvSpPr/>
          <p:nvPr/>
        </p:nvSpPr>
        <p:spPr>
          <a:xfrm>
            <a:off x="6031285" y="4896266"/>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4" name="Oval 123"/>
          <p:cNvSpPr/>
          <p:nvPr/>
        </p:nvSpPr>
        <p:spPr>
          <a:xfrm>
            <a:off x="6016997" y="5012924"/>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5" name="Oval 124"/>
          <p:cNvSpPr/>
          <p:nvPr/>
        </p:nvSpPr>
        <p:spPr>
          <a:xfrm>
            <a:off x="6031281" y="5124820"/>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6" name="Oval 125"/>
          <p:cNvSpPr/>
          <p:nvPr/>
        </p:nvSpPr>
        <p:spPr>
          <a:xfrm>
            <a:off x="6071756" y="5229573"/>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7" name="Oval 126"/>
          <p:cNvSpPr/>
          <p:nvPr/>
        </p:nvSpPr>
        <p:spPr>
          <a:xfrm>
            <a:off x="6140803" y="5324802"/>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8" name="Oval 127"/>
          <p:cNvSpPr/>
          <p:nvPr/>
        </p:nvSpPr>
        <p:spPr>
          <a:xfrm>
            <a:off x="6226517" y="5398602"/>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9" name="Oval 128"/>
          <p:cNvSpPr/>
          <p:nvPr/>
        </p:nvSpPr>
        <p:spPr>
          <a:xfrm>
            <a:off x="6331279" y="5448592"/>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0" name="Oval 129"/>
          <p:cNvSpPr/>
          <p:nvPr/>
        </p:nvSpPr>
        <p:spPr>
          <a:xfrm>
            <a:off x="6443184" y="5470010"/>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1" name="Oval 130"/>
          <p:cNvSpPr/>
          <p:nvPr/>
        </p:nvSpPr>
        <p:spPr>
          <a:xfrm>
            <a:off x="6559851" y="5460475"/>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2" name="Oval 131"/>
          <p:cNvSpPr/>
          <p:nvPr/>
        </p:nvSpPr>
        <p:spPr>
          <a:xfrm>
            <a:off x="6671756" y="5424749"/>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3" name="Oval 132"/>
          <p:cNvSpPr/>
          <p:nvPr/>
        </p:nvSpPr>
        <p:spPr>
          <a:xfrm>
            <a:off x="6766994" y="5360451"/>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4" name="Oval 133"/>
          <p:cNvSpPr/>
          <p:nvPr/>
        </p:nvSpPr>
        <p:spPr>
          <a:xfrm>
            <a:off x="6843184" y="5281867"/>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5" name="Oval 134"/>
          <p:cNvSpPr/>
          <p:nvPr/>
        </p:nvSpPr>
        <p:spPr>
          <a:xfrm>
            <a:off x="6895564" y="5184235"/>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6" name="Oval 135"/>
          <p:cNvSpPr/>
          <p:nvPr/>
        </p:nvSpPr>
        <p:spPr>
          <a:xfrm>
            <a:off x="6924134" y="5081841"/>
            <a:ext cx="54864" cy="5286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pic>
        <p:nvPicPr>
          <p:cNvPr id="139" name="Audio 138">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21"/>
          <a:stretch>
            <a:fillRect/>
          </a:stretch>
        </p:blipFill>
        <p:spPr>
          <a:xfrm>
            <a:off x="8382000" y="6096000"/>
            <a:ext cx="609600" cy="609600"/>
          </a:xfrm>
          <a:prstGeom prst="rect">
            <a:avLst/>
          </a:prstGeom>
        </p:spPr>
      </p:pic>
    </p:spTree>
    <p:custDataLst>
      <p:tags r:id="rId2"/>
    </p:custDataLst>
    <p:extLst>
      <p:ext uri="{BB962C8B-B14F-4D97-AF65-F5344CB8AC3E}">
        <p14:creationId xmlns:p14="http://schemas.microsoft.com/office/powerpoint/2010/main" val="4161597500"/>
      </p:ext>
    </p:extLst>
  </p:cSld>
  <p:clrMapOvr>
    <a:masterClrMapping/>
  </p:clrMapOvr>
  <mc:AlternateContent xmlns:mc="http://schemas.openxmlformats.org/markup-compatibility/2006">
    <mc:Choice xmlns:p14="http://schemas.microsoft.com/office/powerpoint/2010/main" Requires="p14">
      <p:transition spd="slow" p14:dur="2000" advTm="65935"/>
    </mc:Choice>
    <mc:Fallback>
      <p:transition spd="slow" advTm="6593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39"/>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6"/>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4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4"/>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48"/>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49"/>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5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51"/>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54"/>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5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2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6"/>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19"/>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ntr" presetSubtype="0" fill="hold" nodeType="clickEffect">
                                  <p:stCondLst>
                                    <p:cond delay="0"/>
                                  </p:stCondLst>
                                  <p:childTnLst>
                                    <p:set>
                                      <p:cBhvr>
                                        <p:cTn id="84" dur="1" fill="hold">
                                          <p:stCondLst>
                                            <p:cond delay="0"/>
                                          </p:stCondLst>
                                        </p:cTn>
                                        <p:tgtEl>
                                          <p:spTgt spid="20"/>
                                        </p:tgtEl>
                                        <p:attrNameLst>
                                          <p:attrName>style.visibility</p:attrName>
                                        </p:attrNameLst>
                                      </p:cBhvr>
                                      <p:to>
                                        <p:strVal val="visible"/>
                                      </p:to>
                                    </p:set>
                                  </p:childTnLst>
                                </p:cTn>
                              </p:par>
                              <p:par>
                                <p:cTn id="85" presetID="1" presetClass="entr" presetSubtype="0" fill="hold" nodeType="withEffect">
                                  <p:stCondLst>
                                    <p:cond delay="0"/>
                                  </p:stCondLst>
                                  <p:childTnLst>
                                    <p:set>
                                      <p:cBhvr>
                                        <p:cTn id="86" dur="1" fill="hold">
                                          <p:stCondLst>
                                            <p:cond delay="0"/>
                                          </p:stCondLst>
                                        </p:cTn>
                                        <p:tgtEl>
                                          <p:spTgt spid="56"/>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57"/>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59"/>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63"/>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66"/>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69"/>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72"/>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74"/>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76"/>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78"/>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80"/>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83"/>
                                        </p:tgtEl>
                                        <p:attrNameLst>
                                          <p:attrName>style.visibility</p:attrName>
                                        </p:attrNameLst>
                                      </p:cBhvr>
                                      <p:to>
                                        <p:strVal val="visible"/>
                                      </p:to>
                                    </p:set>
                                  </p:childTnLst>
                                </p:cTn>
                              </p:par>
                              <p:par>
                                <p:cTn id="109" presetID="1" presetClass="entr" presetSubtype="0" fill="hold" nodeType="withEffect">
                                  <p:stCondLst>
                                    <p:cond delay="0"/>
                                  </p:stCondLst>
                                  <p:childTnLst>
                                    <p:set>
                                      <p:cBhvr>
                                        <p:cTn id="110" dur="1" fill="hold">
                                          <p:stCondLst>
                                            <p:cond delay="0"/>
                                          </p:stCondLst>
                                        </p:cTn>
                                        <p:tgtEl>
                                          <p:spTgt spid="85"/>
                                        </p:tgtEl>
                                        <p:attrNameLst>
                                          <p:attrName>style.visibility</p:attrName>
                                        </p:attrNameLst>
                                      </p:cBhvr>
                                      <p:to>
                                        <p:strVal val="visible"/>
                                      </p:to>
                                    </p:set>
                                  </p:childTnLst>
                                </p:cTn>
                              </p:par>
                              <p:par>
                                <p:cTn id="111" presetID="1" presetClass="entr" presetSubtype="0" fill="hold" nodeType="withEffect">
                                  <p:stCondLst>
                                    <p:cond delay="0"/>
                                  </p:stCondLst>
                                  <p:childTnLst>
                                    <p:set>
                                      <p:cBhvr>
                                        <p:cTn id="112" dur="1" fill="hold">
                                          <p:stCondLst>
                                            <p:cond delay="0"/>
                                          </p:stCondLst>
                                        </p:cTn>
                                        <p:tgtEl>
                                          <p:spTgt spid="87"/>
                                        </p:tgtEl>
                                        <p:attrNameLst>
                                          <p:attrName>style.visibility</p:attrName>
                                        </p:attrNameLst>
                                      </p:cBhvr>
                                      <p:to>
                                        <p:strVal val="visible"/>
                                      </p:to>
                                    </p:set>
                                  </p:childTnLst>
                                </p:cTn>
                              </p:par>
                              <p:par>
                                <p:cTn id="113" presetID="1" presetClass="entr" presetSubtype="0" fill="hold" nodeType="withEffect">
                                  <p:stCondLst>
                                    <p:cond delay="0"/>
                                  </p:stCondLst>
                                  <p:childTnLst>
                                    <p:set>
                                      <p:cBhvr>
                                        <p:cTn id="114" dur="1" fill="hold">
                                          <p:stCondLst>
                                            <p:cond delay="0"/>
                                          </p:stCondLst>
                                        </p:cTn>
                                        <p:tgtEl>
                                          <p:spTgt spid="88"/>
                                        </p:tgtEl>
                                        <p:attrNameLst>
                                          <p:attrName>style.visibility</p:attrName>
                                        </p:attrNameLst>
                                      </p:cBhvr>
                                      <p:to>
                                        <p:strVal val="visible"/>
                                      </p:to>
                                    </p:set>
                                  </p:childTnLst>
                                </p:cTn>
                              </p:par>
                              <p:par>
                                <p:cTn id="115" presetID="1" presetClass="entr" presetSubtype="0" fill="hold" nodeType="withEffect">
                                  <p:stCondLst>
                                    <p:cond delay="0"/>
                                  </p:stCondLst>
                                  <p:childTnLst>
                                    <p:set>
                                      <p:cBhvr>
                                        <p:cTn id="116" dur="1" fill="hold">
                                          <p:stCondLst>
                                            <p:cond delay="0"/>
                                          </p:stCondLst>
                                        </p:cTn>
                                        <p:tgtEl>
                                          <p:spTgt spid="89"/>
                                        </p:tgtEl>
                                        <p:attrNameLst>
                                          <p:attrName>style.visibility</p:attrName>
                                        </p:attrNameLst>
                                      </p:cBhvr>
                                      <p:to>
                                        <p:strVal val="visible"/>
                                      </p:to>
                                    </p:set>
                                  </p:childTnLst>
                                </p:cTn>
                              </p:par>
                              <p:par>
                                <p:cTn id="117" presetID="1" presetClass="entr" presetSubtype="0" fill="hold" nodeType="withEffect">
                                  <p:stCondLst>
                                    <p:cond delay="0"/>
                                  </p:stCondLst>
                                  <p:childTnLst>
                                    <p:set>
                                      <p:cBhvr>
                                        <p:cTn id="118" dur="1" fill="hold">
                                          <p:stCondLst>
                                            <p:cond delay="0"/>
                                          </p:stCondLst>
                                        </p:cTn>
                                        <p:tgtEl>
                                          <p:spTgt spid="90"/>
                                        </p:tgtEl>
                                        <p:attrNameLst>
                                          <p:attrName>style.visibility</p:attrName>
                                        </p:attrNameLst>
                                      </p:cBhvr>
                                      <p:to>
                                        <p:strVal val="visible"/>
                                      </p:to>
                                    </p:set>
                                  </p:childTnLst>
                                </p:cTn>
                              </p:par>
                              <p:par>
                                <p:cTn id="119" presetID="1" presetClass="entr" presetSubtype="0" fill="hold" nodeType="withEffect">
                                  <p:stCondLst>
                                    <p:cond delay="0"/>
                                  </p:stCondLst>
                                  <p:childTnLst>
                                    <p:set>
                                      <p:cBhvr>
                                        <p:cTn id="120" dur="1" fill="hold">
                                          <p:stCondLst>
                                            <p:cond delay="0"/>
                                          </p:stCondLst>
                                        </p:cTn>
                                        <p:tgtEl>
                                          <p:spTgt spid="91"/>
                                        </p:tgtEl>
                                        <p:attrNameLst>
                                          <p:attrName>style.visibility</p:attrName>
                                        </p:attrNameLst>
                                      </p:cBhvr>
                                      <p:to>
                                        <p:strVal val="visible"/>
                                      </p:to>
                                    </p:set>
                                  </p:childTnLst>
                                </p:cTn>
                              </p:par>
                              <p:par>
                                <p:cTn id="121" presetID="1" presetClass="entr" presetSubtype="0" fill="hold" nodeType="withEffect">
                                  <p:stCondLst>
                                    <p:cond delay="0"/>
                                  </p:stCondLst>
                                  <p:childTnLst>
                                    <p:set>
                                      <p:cBhvr>
                                        <p:cTn id="122" dur="1" fill="hold">
                                          <p:stCondLst>
                                            <p:cond delay="0"/>
                                          </p:stCondLst>
                                        </p:cTn>
                                        <p:tgtEl>
                                          <p:spTgt spid="97"/>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98"/>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99"/>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00"/>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01"/>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10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1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13"/>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14"/>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15"/>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16"/>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17"/>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18"/>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19"/>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2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21"/>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22"/>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23"/>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24"/>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25"/>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26"/>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27"/>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2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29"/>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30"/>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31"/>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32"/>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33"/>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134"/>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135"/>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183" fill="hold" display="0">
                  <p:stCondLst>
                    <p:cond delay="indefinite"/>
                  </p:stCondLst>
                  <p:endCondLst>
                    <p:cond evt="onStopAudio" delay="0">
                      <p:tgtEl>
                        <p:sldTgt/>
                      </p:tgtEl>
                    </p:cond>
                  </p:endCondLst>
                </p:cTn>
                <p:tgtEl>
                  <p:spTgt spid="139"/>
                </p:tgtEl>
              </p:cMediaNode>
            </p:audio>
          </p:childTnLst>
        </p:cTn>
      </p:par>
    </p:tnLst>
    <p:bldLst>
      <p:bldP spid="13" grpId="0" animBg="1"/>
      <p:bldP spid="16" grpId="0" animBg="1"/>
      <p:bldP spid="17" grpId="0" animBg="1"/>
      <p:bldP spid="25" grpId="0" animBg="1"/>
      <p:bldP spid="26" grpId="0" animBg="1"/>
      <p:bldP spid="33" grpId="0" animBg="1"/>
      <p:bldP spid="34" grpId="0" animBg="1"/>
      <p:bldP spid="36" grpId="0" animBg="1"/>
      <p:bldP spid="37"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110" grpId="0" animBg="1"/>
      <p:bldP spid="113" grpId="0" animBg="1"/>
      <p:bldP spid="114" grpId="0" animBg="1"/>
      <p:bldP spid="115" grpId="0" animBg="1"/>
      <p:bldP spid="116" grpId="0" animBg="1"/>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animBg="1"/>
      <p:bldP spid="134" grpId="0" animBg="1"/>
      <p:bldP spid="135" grpId="0" animBg="1"/>
      <p:bldP spid="13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The </a:t>
            </a:r>
            <a:r>
              <a:rPr lang="en-US" i="1" dirty="0" smtClean="0"/>
              <a:t>n</a:t>
            </a:r>
            <a:r>
              <a:rPr lang="en-US" baseline="30000" dirty="0" smtClean="0"/>
              <a:t>th</a:t>
            </a:r>
            <a:r>
              <a:rPr lang="en-US" dirty="0" smtClean="0"/>
              <a:t> roots of unity are used in the discrete Fourier transform</a:t>
            </a:r>
            <a:endParaRPr lang="en-US" i="1" dirty="0" smtClean="0"/>
          </a:p>
          <a:p>
            <a:pPr lvl="1"/>
            <a:r>
              <a:rPr lang="en-US" dirty="0" smtClean="0"/>
              <a:t>This involves going from time or space domains to frequencies</a:t>
            </a:r>
            <a:endParaRPr lang="en-US" dirty="0" smtClean="0"/>
          </a:p>
        </p:txBody>
      </p:sp>
      <p:sp>
        <p:nvSpPr>
          <p:cNvPr id="4" name="Footer Placeholder 3"/>
          <p:cNvSpPr>
            <a:spLocks noGrp="1"/>
          </p:cNvSpPr>
          <p:nvPr>
            <p:ph type="ftr" sz="quarter" idx="11"/>
          </p:nvPr>
        </p:nvSpPr>
        <p:spPr/>
        <p:txBody>
          <a:bodyPr/>
          <a:lstStyle/>
          <a:p>
            <a:r>
              <a:rPr lang="en-CA" smtClean="0"/>
              <a:t>The roots of unity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11</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2647043712"/>
      </p:ext>
    </p:extLst>
  </p:cSld>
  <p:clrMapOvr>
    <a:masterClrMapping/>
  </p:clrMapOvr>
  <mc:AlternateContent xmlns:mc="http://schemas.openxmlformats.org/markup-compatibility/2006">
    <mc:Choice xmlns:p14="http://schemas.microsoft.com/office/powerpoint/2010/main" Requires="p14">
      <p:transition spd="slow" p14:dur="2000" advTm="31071"/>
    </mc:Choice>
    <mc:Fallback>
      <p:transition spd="slow" advTm="3107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CA" dirty="0"/>
          </a:p>
        </p:txBody>
      </p:sp>
      <p:sp>
        <p:nvSpPr>
          <p:cNvPr id="3" name="Content Placeholder 2"/>
          <p:cNvSpPr>
            <a:spLocks noGrp="1"/>
          </p:cNvSpPr>
          <p:nvPr>
            <p:ph idx="1"/>
          </p:nvPr>
        </p:nvSpPr>
        <p:spPr>
          <a:xfrm>
            <a:off x="457200" y="1600200"/>
            <a:ext cx="8382000" cy="4525963"/>
          </a:xfrm>
        </p:spPr>
        <p:txBody>
          <a:bodyPr/>
          <a:lstStyle/>
          <a:p>
            <a:r>
              <a:rPr lang="en-US" dirty="0" smtClean="0"/>
              <a:t>In this topic, you now</a:t>
            </a:r>
            <a:endParaRPr lang="en-US" i="1" dirty="0" smtClean="0"/>
          </a:p>
          <a:p>
            <a:pPr lvl="1"/>
            <a:r>
              <a:rPr lang="en-US" dirty="0" smtClean="0"/>
              <a:t>Understand the concept of the roots of unity</a:t>
            </a:r>
            <a:endParaRPr lang="en-US" dirty="0" smtClean="0"/>
          </a:p>
          <a:p>
            <a:pPr lvl="1"/>
            <a:r>
              <a:rPr lang="en-US" dirty="0" smtClean="0"/>
              <a:t>Have applied numerous ideas we have already discussed</a:t>
            </a:r>
            <a:endParaRPr lang="en-US" dirty="0" smtClean="0"/>
          </a:p>
        </p:txBody>
      </p:sp>
      <p:sp>
        <p:nvSpPr>
          <p:cNvPr id="4" name="Footer Placeholder 3"/>
          <p:cNvSpPr>
            <a:spLocks noGrp="1"/>
          </p:cNvSpPr>
          <p:nvPr>
            <p:ph type="ftr" sz="quarter" idx="11"/>
          </p:nvPr>
        </p:nvSpPr>
        <p:spPr/>
        <p:txBody>
          <a:bodyPr/>
          <a:lstStyle/>
          <a:p>
            <a:r>
              <a:rPr lang="en-CA" smtClean="0"/>
              <a:t>The roots of unity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12</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654136003"/>
      </p:ext>
    </p:extLst>
  </p:cSld>
  <p:clrMapOvr>
    <a:masterClrMapping/>
  </p:clrMapOvr>
  <mc:AlternateContent xmlns:mc="http://schemas.openxmlformats.org/markup-compatibility/2006">
    <mc:Choice xmlns:p14="http://schemas.microsoft.com/office/powerpoint/2010/main" Requires="p14">
      <p:transition spd="slow" p14:dur="2000" advTm="40268"/>
    </mc:Choice>
    <mc:Fallback>
      <p:transition spd="slow" advTm="4026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References</a:t>
            </a:r>
            <a:endParaRPr lang="en-CA" dirty="0"/>
          </a:p>
        </p:txBody>
      </p:sp>
      <p:sp>
        <p:nvSpPr>
          <p:cNvPr id="3" name="Content Placeholder 2"/>
          <p:cNvSpPr>
            <a:spLocks noGrp="1"/>
          </p:cNvSpPr>
          <p:nvPr>
            <p:ph idx="1"/>
          </p:nvPr>
        </p:nvSpPr>
        <p:spPr/>
        <p:txBody>
          <a:bodyPr>
            <a:normAutofit/>
          </a:bodyPr>
          <a:lstStyle/>
          <a:p>
            <a:pPr marL="0" indent="0">
              <a:buNone/>
            </a:pPr>
            <a:r>
              <a:rPr lang="en-US" sz="1800" dirty="0" smtClean="0"/>
              <a:t>[1] </a:t>
            </a:r>
            <a:r>
              <a:rPr lang="en-US" sz="1800" dirty="0"/>
              <a:t>	</a:t>
            </a:r>
            <a:r>
              <a:rPr lang="en-US" sz="1800" dirty="0"/>
              <a:t>https://en.wikipedia.org/wiki/Root_of_unity</a:t>
            </a:r>
            <a:endParaRPr lang="en-CA" sz="1800" dirty="0"/>
          </a:p>
        </p:txBody>
      </p:sp>
      <p:sp>
        <p:nvSpPr>
          <p:cNvPr id="4" name="Footer Placeholder 3"/>
          <p:cNvSpPr>
            <a:spLocks noGrp="1"/>
          </p:cNvSpPr>
          <p:nvPr>
            <p:ph type="ftr" sz="quarter" idx="11"/>
          </p:nvPr>
        </p:nvSpPr>
        <p:spPr/>
        <p:txBody>
          <a:bodyPr/>
          <a:lstStyle/>
          <a:p>
            <a:r>
              <a:rPr lang="en-CA" smtClean="0"/>
              <a:t>The roots of unity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13</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740462976"/>
      </p:ext>
    </p:extLst>
  </p:cSld>
  <p:clrMapOvr>
    <a:masterClrMapping/>
  </p:clrMapOvr>
  <mc:AlternateContent xmlns:mc="http://schemas.openxmlformats.org/markup-compatibility/2006">
    <mc:Choice xmlns:p14="http://schemas.microsoft.com/office/powerpoint/2010/main" Requires="p14">
      <p:transition spd="slow" p14:dur="2000" advTm="2050"/>
    </mc:Choice>
    <mc:Fallback>
      <p:transition spd="slow" advTm="205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Acknowledgments</a:t>
            </a:r>
            <a:endParaRPr lang="en-CA" dirty="0"/>
          </a:p>
        </p:txBody>
      </p:sp>
      <p:sp>
        <p:nvSpPr>
          <p:cNvPr id="3" name="Content Placeholder 2"/>
          <p:cNvSpPr>
            <a:spLocks noGrp="1"/>
          </p:cNvSpPr>
          <p:nvPr>
            <p:ph idx="1"/>
          </p:nvPr>
        </p:nvSpPr>
        <p:spPr/>
        <p:txBody>
          <a:bodyPr>
            <a:normAutofit/>
          </a:bodyPr>
          <a:lstStyle/>
          <a:p>
            <a:pPr marL="0" indent="0">
              <a:buNone/>
            </a:pPr>
            <a:r>
              <a:rPr lang="en-CA" sz="1800" dirty="0" smtClean="0"/>
              <a:t>None so far.</a:t>
            </a:r>
            <a:endParaRPr lang="en-CA" sz="1800" dirty="0"/>
          </a:p>
        </p:txBody>
      </p:sp>
      <p:sp>
        <p:nvSpPr>
          <p:cNvPr id="4" name="Footer Placeholder 3"/>
          <p:cNvSpPr>
            <a:spLocks noGrp="1"/>
          </p:cNvSpPr>
          <p:nvPr>
            <p:ph type="ftr" sz="quarter" idx="11"/>
          </p:nvPr>
        </p:nvSpPr>
        <p:spPr/>
        <p:txBody>
          <a:bodyPr/>
          <a:lstStyle/>
          <a:p>
            <a:r>
              <a:rPr lang="en-CA" smtClean="0"/>
              <a:t>The roots of unity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14</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886795597"/>
      </p:ext>
    </p:extLst>
  </p:cSld>
  <p:clrMapOvr>
    <a:masterClrMapping/>
  </p:clrMapOvr>
  <mc:AlternateContent xmlns:mc="http://schemas.openxmlformats.org/markup-compatibility/2006">
    <mc:Choice xmlns:p14="http://schemas.microsoft.com/office/powerpoint/2010/main" Requires="p14">
      <p:transition spd="slow" p14:dur="2000" advTm="2812"/>
    </mc:Choice>
    <mc:Fallback>
      <p:transition spd="slow" advTm="28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Colophon </a:t>
            </a:r>
          </a:p>
        </p:txBody>
      </p:sp>
      <p:sp>
        <p:nvSpPr>
          <p:cNvPr id="3" name="Content Placeholder 2"/>
          <p:cNvSpPr>
            <a:spLocks noGrp="1"/>
          </p:cNvSpPr>
          <p:nvPr>
            <p:ph idx="1"/>
          </p:nvPr>
        </p:nvSpPr>
        <p:spPr/>
        <p:txBody>
          <a:bodyPr>
            <a:normAutofit/>
          </a:bodyPr>
          <a:lstStyle/>
          <a:p>
            <a:pPr marL="0" indent="0">
              <a:buNone/>
            </a:pPr>
            <a:r>
              <a:rPr lang="en-CA" sz="1800" dirty="0" smtClean="0"/>
              <a:t>These slides were prepared using the Cambria typeface. Mathematical equations use </a:t>
            </a:r>
            <a:r>
              <a:rPr lang="en-CA" sz="1800" dirty="0" smtClean="0">
                <a:latin typeface="Times New Roman" panose="02020603050405020304" pitchFamily="18" charset="0"/>
              </a:rPr>
              <a:t>Times New Roman</a:t>
            </a:r>
            <a:r>
              <a:rPr lang="en-CA" sz="1800" dirty="0" smtClean="0"/>
              <a:t>, and source code is presented using </a:t>
            </a:r>
            <a:r>
              <a:rPr lang="en-CA" sz="1800" dirty="0" smtClean="0">
                <a:latin typeface="Consolas" panose="020B0609020204030204" pitchFamily="49" charset="0"/>
                <a:cs typeface="Consolas" panose="020B0609020204030204" pitchFamily="49" charset="0"/>
              </a:rPr>
              <a:t>Consolas</a:t>
            </a:r>
            <a:r>
              <a:rPr lang="en-CA" sz="1800" dirty="0" smtClean="0"/>
              <a:t>.  Mathematical equations are prepared in </a:t>
            </a:r>
            <a:r>
              <a:rPr lang="en-CA" sz="1800" dirty="0" err="1" smtClean="0"/>
              <a:t>MathType</a:t>
            </a:r>
            <a:r>
              <a:rPr lang="en-CA" sz="1800" dirty="0" smtClean="0"/>
              <a:t> by Design Science, Inc.</a:t>
            </a:r>
          </a:p>
          <a:p>
            <a:pPr marL="0" indent="0">
              <a:buNone/>
            </a:pPr>
            <a:r>
              <a:rPr lang="en-CA" sz="1800" dirty="0" smtClean="0"/>
              <a:t>Examples may be formulated and checked using Maple by </a:t>
            </a:r>
            <a:r>
              <a:rPr lang="en-CA" sz="1800" dirty="0" err="1" smtClean="0"/>
              <a:t>Maplesoft</a:t>
            </a:r>
            <a:r>
              <a:rPr lang="en-CA" sz="1800" dirty="0" smtClean="0"/>
              <a:t>, Inc.</a:t>
            </a:r>
          </a:p>
          <a:p>
            <a:pPr marL="0" indent="0">
              <a:buNone/>
            </a:pPr>
            <a:endParaRPr lang="en-CA" sz="900" dirty="0" smtClean="0"/>
          </a:p>
          <a:p>
            <a:pPr marL="0" indent="0">
              <a:buNone/>
            </a:pPr>
            <a:r>
              <a:rPr lang="en-CA" sz="1800" dirty="0" smtClean="0"/>
              <a:t>The </a:t>
            </a:r>
            <a:r>
              <a:rPr lang="en-CA" sz="1800" dirty="0"/>
              <a:t>photographs of </a:t>
            </a:r>
            <a:r>
              <a:rPr lang="en-CA" sz="1800" dirty="0" smtClean="0"/>
              <a:t>flowers and a monarch butter appearing </a:t>
            </a:r>
            <a:r>
              <a:rPr lang="en-CA" sz="1800" dirty="0"/>
              <a:t>on the title slide and accenting the top of each other slide were taken at the Royal Botanical Gardens </a:t>
            </a:r>
            <a:r>
              <a:rPr lang="en-CA" sz="1800" dirty="0" smtClean="0"/>
              <a:t>in October of 2017 by </a:t>
            </a:r>
            <a:r>
              <a:rPr lang="en-CA" sz="1800" dirty="0"/>
              <a:t>Douglas Wilhelm Harder. Please see</a:t>
            </a:r>
          </a:p>
          <a:p>
            <a:pPr marL="0" indent="0" algn="ctr">
              <a:buNone/>
            </a:pPr>
            <a:r>
              <a:rPr lang="en-CA" sz="1800" dirty="0"/>
              <a:t>https://www.rbg.ca/</a:t>
            </a:r>
          </a:p>
          <a:p>
            <a:pPr marL="0" indent="0">
              <a:buNone/>
            </a:pPr>
            <a:r>
              <a:rPr lang="en-CA" sz="1800" dirty="0" smtClean="0"/>
              <a:t>for </a:t>
            </a:r>
            <a:r>
              <a:rPr lang="en-CA" sz="1800" dirty="0"/>
              <a:t>more information.</a:t>
            </a:r>
          </a:p>
        </p:txBody>
      </p:sp>
      <p:pic>
        <p:nvPicPr>
          <p:cNvPr id="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35897" y="4538542"/>
            <a:ext cx="3240360" cy="2163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010400" y="3733800"/>
            <a:ext cx="1981200" cy="29678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7773" y="4568054"/>
            <a:ext cx="3357428" cy="213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ooter Placeholder 4"/>
          <p:cNvSpPr>
            <a:spLocks noGrp="1"/>
          </p:cNvSpPr>
          <p:nvPr>
            <p:ph type="ftr" sz="quarter" idx="11"/>
          </p:nvPr>
        </p:nvSpPr>
        <p:spPr/>
        <p:txBody>
          <a:bodyPr/>
          <a:lstStyle/>
          <a:p>
            <a:r>
              <a:rPr lang="en-CA" smtClean="0"/>
              <a:t>The roots of unity</a:t>
            </a:r>
            <a:endParaRPr lang="en-CA"/>
          </a:p>
        </p:txBody>
      </p:sp>
      <p:sp>
        <p:nvSpPr>
          <p:cNvPr id="6" name="Slide Number Placeholder 5"/>
          <p:cNvSpPr>
            <a:spLocks noGrp="1"/>
          </p:cNvSpPr>
          <p:nvPr>
            <p:ph type="sldNum" sz="quarter" idx="12"/>
          </p:nvPr>
        </p:nvSpPr>
        <p:spPr/>
        <p:txBody>
          <a:bodyPr/>
          <a:lstStyle/>
          <a:p>
            <a:fld id="{42EF6DC8-DA9C-4533-8A40-BB00A2545AF8}" type="slidenum">
              <a:rPr lang="en-CA" smtClean="0"/>
              <a:pPr/>
              <a:t>15</a:t>
            </a:fld>
            <a:endParaRPr lang="en-CA"/>
          </a:p>
        </p:txBody>
      </p:sp>
      <p:pic>
        <p:nvPicPr>
          <p:cNvPr id="8" name="Audio 7">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1131585356"/>
      </p:ext>
    </p:extLst>
  </p:cSld>
  <p:clrMapOvr>
    <a:masterClrMapping/>
  </p:clrMapOvr>
  <mc:AlternateContent xmlns:mc="http://schemas.openxmlformats.org/markup-compatibility/2006">
    <mc:Choice xmlns:p14="http://schemas.microsoft.com/office/powerpoint/2010/main" Requires="p14">
      <p:transition spd="slow" p14:dur="2000" advTm="1267"/>
    </mc:Choice>
    <mc:Fallback>
      <p:transition spd="slow" advTm="126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Disclaimer</a:t>
            </a:r>
          </a:p>
        </p:txBody>
      </p:sp>
      <p:sp>
        <p:nvSpPr>
          <p:cNvPr id="3" name="Content Placeholder 2"/>
          <p:cNvSpPr>
            <a:spLocks noGrp="1"/>
          </p:cNvSpPr>
          <p:nvPr>
            <p:ph idx="1"/>
          </p:nvPr>
        </p:nvSpPr>
        <p:spPr/>
        <p:txBody>
          <a:bodyPr/>
          <a:lstStyle/>
          <a:p>
            <a:pPr marL="0" indent="0" algn="just">
              <a:buNone/>
            </a:pPr>
            <a:r>
              <a:rPr lang="en-CA" dirty="0"/>
              <a:t>These slides are provided for the </a:t>
            </a:r>
            <a:r>
              <a:rPr lang="en-CA" cap="small" dirty="0" smtClean="0"/>
              <a:t>ne</a:t>
            </a:r>
            <a:r>
              <a:rPr lang="en-CA" dirty="0" smtClean="0"/>
              <a:t> 11 </a:t>
            </a:r>
            <a:r>
              <a:rPr lang="en-CA" i="1" dirty="0" smtClean="0"/>
              <a:t>Linear algebra for nanotechnology engineering</a:t>
            </a:r>
            <a:r>
              <a:rPr lang="en-CA" dirty="0" smtClean="0"/>
              <a:t> course taught at the University of Waterloo. </a:t>
            </a:r>
            <a:r>
              <a:rPr lang="en-CA" dirty="0"/>
              <a:t>The material in it reflects the authors’ best judgment in light of the information available to them at the time of preparation. Any reliance on these course slides by any party for any other purpose are the responsibility of such parties. The authors accept no responsibility for damages, if any, suffered by any party as a result of decisions made or actions based on these course slides for any other purpose than that for which it was intended.</a:t>
            </a:r>
          </a:p>
          <a:p>
            <a:pPr marL="0" indent="0">
              <a:buNone/>
            </a:pPr>
            <a:endParaRPr lang="en-CA" dirty="0"/>
          </a:p>
        </p:txBody>
      </p:sp>
      <p:sp>
        <p:nvSpPr>
          <p:cNvPr id="4" name="Footer Placeholder 3"/>
          <p:cNvSpPr>
            <a:spLocks noGrp="1"/>
          </p:cNvSpPr>
          <p:nvPr>
            <p:ph type="ftr" sz="quarter" idx="11"/>
          </p:nvPr>
        </p:nvSpPr>
        <p:spPr/>
        <p:txBody>
          <a:bodyPr/>
          <a:lstStyle/>
          <a:p>
            <a:r>
              <a:rPr lang="en-CA" smtClean="0"/>
              <a:t>The roots of unity</a:t>
            </a:r>
            <a:endParaRPr lang="en-CA"/>
          </a:p>
        </p:txBody>
      </p:sp>
      <p:sp>
        <p:nvSpPr>
          <p:cNvPr id="5" name="Slide Number Placeholder 4"/>
          <p:cNvSpPr>
            <a:spLocks noGrp="1"/>
          </p:cNvSpPr>
          <p:nvPr>
            <p:ph type="sldNum" sz="quarter" idx="12"/>
          </p:nvPr>
        </p:nvSpPr>
        <p:spPr/>
        <p:txBody>
          <a:bodyPr/>
          <a:lstStyle/>
          <a:p>
            <a:fld id="{42EF6DC8-DA9C-4533-8A40-BB00A2545AF8}" type="slidenum">
              <a:rPr lang="en-CA" smtClean="0"/>
              <a:pPr/>
              <a:t>16</a:t>
            </a:fld>
            <a:endParaRPr lang="en-CA"/>
          </a:p>
        </p:txBody>
      </p:sp>
      <p:pic>
        <p:nvPicPr>
          <p:cNvPr id="7" name="Audio 6">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382000" y="6096000"/>
            <a:ext cx="609600" cy="609600"/>
          </a:xfrm>
          <a:prstGeom prst="rect">
            <a:avLst/>
          </a:prstGeom>
        </p:spPr>
      </p:pic>
    </p:spTree>
    <p:extLst>
      <p:ext uri="{BB962C8B-B14F-4D97-AF65-F5344CB8AC3E}">
        <p14:creationId xmlns:p14="http://schemas.microsoft.com/office/powerpoint/2010/main" val="4272497073"/>
      </p:ext>
    </p:extLst>
  </p:cSld>
  <p:clrMapOvr>
    <a:masterClrMapping/>
  </p:clrMapOvr>
  <mc:AlternateContent xmlns:mc="http://schemas.openxmlformats.org/markup-compatibility/2006">
    <mc:Choice xmlns:p14="http://schemas.microsoft.com/office/powerpoint/2010/main" Requires="p14">
      <p:transition spd="slow" p14:dur="2000" advTm="3672"/>
    </mc:Choice>
    <mc:Fallback>
      <p:transition spd="slow" advTm="367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7"/>
                </p:tgtEl>
              </p:cMediaNode>
            </p:audio>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5|7.3"/>
</p:tagLst>
</file>

<file path=ppt/tags/tag2.xml><?xml version="1.0" encoding="utf-8"?>
<p:tagLst xmlns:a="http://schemas.openxmlformats.org/drawingml/2006/main" xmlns:r="http://schemas.openxmlformats.org/officeDocument/2006/relationships" xmlns:p="http://schemas.openxmlformats.org/presentationml/2006/main">
  <p:tag name="TIMING" val="|12.5|12.9"/>
</p:tagLst>
</file>

<file path=ppt/tags/tag3.xml><?xml version="1.0" encoding="utf-8"?>
<p:tagLst xmlns:a="http://schemas.openxmlformats.org/drawingml/2006/main" xmlns:r="http://schemas.openxmlformats.org/officeDocument/2006/relationships" xmlns:p="http://schemas.openxmlformats.org/presentationml/2006/main">
  <p:tag name="TIMING" val="|7|4.1|10.5|48.8"/>
</p:tagLst>
</file>

<file path=ppt/tags/tag4.xml><?xml version="1.0" encoding="utf-8"?>
<p:tagLst xmlns:a="http://schemas.openxmlformats.org/drawingml/2006/main" xmlns:r="http://schemas.openxmlformats.org/officeDocument/2006/relationships" xmlns:p="http://schemas.openxmlformats.org/presentationml/2006/main">
  <p:tag name="TIMING" val="|8.5|5.6|8.6|14.1|34.5"/>
</p:tagLst>
</file>

<file path=ppt/tags/tag5.xml><?xml version="1.0" encoding="utf-8"?>
<p:tagLst xmlns:a="http://schemas.openxmlformats.org/drawingml/2006/main" xmlns:r="http://schemas.openxmlformats.org/officeDocument/2006/relationships" xmlns:p="http://schemas.openxmlformats.org/presentationml/2006/main">
  <p:tag name="TIMING" val="|8|10.9|17.5"/>
</p:tagLst>
</file>

<file path=ppt/tags/tag6.xml><?xml version="1.0" encoding="utf-8"?>
<p:tagLst xmlns:a="http://schemas.openxmlformats.org/drawingml/2006/main" xmlns:r="http://schemas.openxmlformats.org/officeDocument/2006/relationships" xmlns:p="http://schemas.openxmlformats.org/presentationml/2006/main">
  <p:tag name="TIMING" val="|6.9|5|11.5|3.7|2|37.3|8.2"/>
</p:tagLst>
</file>

<file path=ppt/tags/tag7.xml><?xml version="1.0" encoding="utf-8"?>
<p:tagLst xmlns:a="http://schemas.openxmlformats.org/drawingml/2006/main" xmlns:r="http://schemas.openxmlformats.org/officeDocument/2006/relationships" xmlns:p="http://schemas.openxmlformats.org/presentationml/2006/main">
  <p:tag name="TIMING" val="|12.7|16.9|14.2"/>
</p:tagLst>
</file>

<file path=ppt/tags/tag8.xml><?xml version="1.0" encoding="utf-8"?>
<p:tagLst xmlns:a="http://schemas.openxmlformats.org/drawingml/2006/main" xmlns:r="http://schemas.openxmlformats.org/officeDocument/2006/relationships" xmlns:p="http://schemas.openxmlformats.org/presentationml/2006/main">
  <p:tag name="TIMING" val="|15|3.8|7.8|7.1|2.3|12.5|6.5"/>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0000"/>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9600</TotalTime>
  <Words>635</Words>
  <Application>Microsoft Office PowerPoint</Application>
  <PresentationFormat>On-screen Show (4:3)</PresentationFormat>
  <Paragraphs>102</Paragraphs>
  <Slides>16</Slides>
  <Notes>0</Notes>
  <HiddenSlides>0</HiddenSlides>
  <MMClips>16</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16</vt:i4>
      </vt:variant>
    </vt:vector>
  </HeadingPairs>
  <TitlesOfParts>
    <vt:vector size="19" baseType="lpstr">
      <vt:lpstr>Office Theme</vt:lpstr>
      <vt:lpstr>MathType 6.0 Equation</vt:lpstr>
      <vt:lpstr>Equation</vt:lpstr>
      <vt:lpstr>1.6.12 The roots of unity</vt:lpstr>
      <vt:lpstr>Outline</vt:lpstr>
      <vt:lpstr>The 2nd roots of unity</vt:lpstr>
      <vt:lpstr>The 4th roots of unity</vt:lpstr>
      <vt:lpstr>The 3rd roots of unity</vt:lpstr>
      <vt:lpstr>The 3rd roots of unity</vt:lpstr>
      <vt:lpstr>The 5th roots of unity</vt:lpstr>
      <vt:lpstr>The 5th roots of unity</vt:lpstr>
      <vt:lpstr>The nth roots of unity</vt:lpstr>
      <vt:lpstr>The nth roots of unity</vt:lpstr>
      <vt:lpstr>Application</vt:lpstr>
      <vt:lpstr>Summary</vt:lpstr>
      <vt:lpstr>References</vt:lpstr>
      <vt:lpstr>Acknowledgments</vt:lpstr>
      <vt:lpstr>Colophon </vt:lpstr>
      <vt:lpstr>Disclaimer</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Douglas Wilhelm Harder</dc:creator>
  <cp:lastModifiedBy>Douglas Wilhelm Harder</cp:lastModifiedBy>
  <cp:revision>137</cp:revision>
  <dcterms:created xsi:type="dcterms:W3CDTF">2020-04-30T19:27:29Z</dcterms:created>
  <dcterms:modified xsi:type="dcterms:W3CDTF">2020-09-15T21:50:33Z</dcterms:modified>
</cp:coreProperties>
</file>